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18" r:id="rId1"/>
  </p:sldMasterIdLst>
  <p:sldIdLst>
    <p:sldId id="302" r:id="rId2"/>
    <p:sldId id="256" r:id="rId3"/>
    <p:sldId id="271" r:id="rId4"/>
    <p:sldId id="257" r:id="rId5"/>
    <p:sldId id="258" r:id="rId6"/>
    <p:sldId id="284" r:id="rId7"/>
    <p:sldId id="260" r:id="rId8"/>
    <p:sldId id="261" r:id="rId9"/>
    <p:sldId id="262" r:id="rId10"/>
    <p:sldId id="285" r:id="rId11"/>
    <p:sldId id="304" r:id="rId12"/>
    <p:sldId id="303" r:id="rId13"/>
    <p:sldId id="293" r:id="rId14"/>
    <p:sldId id="266" r:id="rId15"/>
    <p:sldId id="267" r:id="rId16"/>
    <p:sldId id="298" r:id="rId17"/>
    <p:sldId id="299" r:id="rId18"/>
    <p:sldId id="300" r:id="rId19"/>
    <p:sldId id="301" r:id="rId20"/>
    <p:sldId id="296" r:id="rId21"/>
    <p:sldId id="297" r:id="rId22"/>
    <p:sldId id="305" r:id="rId23"/>
    <p:sldId id="283" r:id="rId24"/>
    <p:sldId id="294" r:id="rId25"/>
    <p:sldId id="289" r:id="rId26"/>
    <p:sldId id="290" r:id="rId27"/>
    <p:sldId id="286" r:id="rId28"/>
    <p:sldId id="288" r:id="rId29"/>
    <p:sldId id="306" r:id="rId30"/>
    <p:sldId id="292" r:id="rId31"/>
    <p:sldId id="29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A58"/>
    <a:srgbClr val="87D6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83"/>
    <p:restoredTop sz="97170" autoAdjust="0"/>
  </p:normalViewPr>
  <p:slideViewPr>
    <p:cSldViewPr>
      <p:cViewPr>
        <p:scale>
          <a:sx n="90" d="100"/>
          <a:sy n="90" d="100"/>
        </p:scale>
        <p:origin x="-606"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A9B049-FAD6-4A8A-9D13-332761204C3B}"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D4835E09-DA31-42FD-8BAB-48CBC154CE3F}">
      <dgm:prSet custT="1"/>
      <dgm:spPr>
        <a:solidFill>
          <a:srgbClr val="1C2A58"/>
        </a:solidFill>
      </dgm:spPr>
      <dgm:t>
        <a:bodyPr/>
        <a:lstStyle/>
        <a:p>
          <a:pPr rtl="0"/>
          <a:r>
            <a:rPr lang="en-US" sz="2000" b="1" dirty="0" smtClean="0">
              <a:solidFill>
                <a:schemeClr val="bg1"/>
              </a:solidFill>
              <a:latin typeface="Avenir LT Std 35 Light" charset="0"/>
              <a:ea typeface="Avenir LT Std 35 Light" charset="0"/>
              <a:cs typeface="Avenir LT Std 35 Light" charset="0"/>
            </a:rPr>
            <a:t>Review of electrical safety tests</a:t>
          </a:r>
          <a:endParaRPr lang="en-US" sz="2000" b="1" dirty="0">
            <a:solidFill>
              <a:schemeClr val="bg1"/>
            </a:solidFill>
            <a:latin typeface="Avenir LT Std 35 Light" charset="0"/>
            <a:ea typeface="Avenir LT Std 35 Light" charset="0"/>
            <a:cs typeface="Avenir LT Std 35 Light" charset="0"/>
          </a:endParaRPr>
        </a:p>
      </dgm:t>
    </dgm:pt>
    <dgm:pt modelId="{8C9FFE95-E99F-4EC6-AFCA-6B0A9C6EBAFD}" type="parTrans" cxnId="{C8F56750-F81F-442A-B07C-40B6C9AE4E5D}">
      <dgm:prSet/>
      <dgm:spPr/>
      <dgm:t>
        <a:bodyPr/>
        <a:lstStyle/>
        <a:p>
          <a:endParaRPr lang="en-US"/>
        </a:p>
      </dgm:t>
    </dgm:pt>
    <dgm:pt modelId="{740A7024-A3A7-4223-970C-EFD4E10E1986}" type="sibTrans" cxnId="{C8F56750-F81F-442A-B07C-40B6C9AE4E5D}">
      <dgm:prSet/>
      <dgm:spPr/>
      <dgm:t>
        <a:bodyPr/>
        <a:lstStyle/>
        <a:p>
          <a:endParaRPr lang="en-US"/>
        </a:p>
      </dgm:t>
    </dgm:pt>
    <dgm:pt modelId="{14DE3F55-5770-43DE-825C-6865B55BCB6C}">
      <dgm:prSet custT="1"/>
      <dgm:spPr>
        <a:solidFill>
          <a:srgbClr val="1C2A58"/>
        </a:solidFill>
      </dgm:spPr>
      <dgm:t>
        <a:bodyPr/>
        <a:lstStyle/>
        <a:p>
          <a:pPr rtl="0"/>
          <a:r>
            <a:rPr lang="en-US" sz="2000" b="1" smtClean="0">
              <a:solidFill>
                <a:schemeClr val="bg1"/>
              </a:solidFill>
              <a:latin typeface="Avenir LT Std 35 Light" charset="0"/>
              <a:ea typeface="Avenir LT Std 35 Light" charset="0"/>
              <a:cs typeface="Avenir LT Std 35 Light" charset="0"/>
            </a:rPr>
            <a:t>What part of the product is tested during each test</a:t>
          </a:r>
          <a:endParaRPr lang="en-US" sz="2000" b="1" dirty="0">
            <a:solidFill>
              <a:schemeClr val="bg1"/>
            </a:solidFill>
            <a:latin typeface="Avenir LT Std 35 Light" charset="0"/>
            <a:ea typeface="Avenir LT Std 35 Light" charset="0"/>
            <a:cs typeface="Avenir LT Std 35 Light" charset="0"/>
          </a:endParaRPr>
        </a:p>
      </dgm:t>
    </dgm:pt>
    <dgm:pt modelId="{6247B2FC-9D5D-49E3-A86E-0E28DFF50E72}" type="parTrans" cxnId="{9CD437F9-107F-4F89-A741-73CA56BD8709}">
      <dgm:prSet/>
      <dgm:spPr/>
      <dgm:t>
        <a:bodyPr/>
        <a:lstStyle/>
        <a:p>
          <a:endParaRPr lang="en-US"/>
        </a:p>
      </dgm:t>
    </dgm:pt>
    <dgm:pt modelId="{7184D48C-6272-4B1F-8DA1-B0D2EC76701C}" type="sibTrans" cxnId="{9CD437F9-107F-4F89-A741-73CA56BD8709}">
      <dgm:prSet/>
      <dgm:spPr/>
      <dgm:t>
        <a:bodyPr/>
        <a:lstStyle/>
        <a:p>
          <a:endParaRPr lang="en-US"/>
        </a:p>
      </dgm:t>
    </dgm:pt>
    <dgm:pt modelId="{389DA611-E053-428A-B3AF-8BD32D397216}">
      <dgm:prSet custT="1"/>
      <dgm:spPr>
        <a:solidFill>
          <a:srgbClr val="1C2A58"/>
        </a:solidFill>
      </dgm:spPr>
      <dgm:t>
        <a:bodyPr/>
        <a:lstStyle/>
        <a:p>
          <a:pPr rtl="0"/>
          <a:r>
            <a:rPr lang="en-US" sz="2000" b="1" smtClean="0">
              <a:solidFill>
                <a:schemeClr val="bg1"/>
              </a:solidFill>
              <a:latin typeface="Avenir LT Std 35 Light" charset="0"/>
              <a:ea typeface="Avenir LT Std 35 Light" charset="0"/>
              <a:cs typeface="Avenir LT Std 35 Light" charset="0"/>
            </a:rPr>
            <a:t>Electrical circuits for safety tests</a:t>
          </a:r>
          <a:endParaRPr lang="en-US" sz="2000" b="1" dirty="0">
            <a:solidFill>
              <a:schemeClr val="bg1"/>
            </a:solidFill>
            <a:latin typeface="Avenir LT Std 35 Light" charset="0"/>
            <a:ea typeface="Avenir LT Std 35 Light" charset="0"/>
            <a:cs typeface="Avenir LT Std 35 Light" charset="0"/>
          </a:endParaRPr>
        </a:p>
      </dgm:t>
    </dgm:pt>
    <dgm:pt modelId="{8A38B0E9-27AA-4F9E-B3CF-7DFCC0806460}" type="parTrans" cxnId="{939E6FBE-4841-48BB-B995-CD43DE976ECA}">
      <dgm:prSet/>
      <dgm:spPr/>
      <dgm:t>
        <a:bodyPr/>
        <a:lstStyle/>
        <a:p>
          <a:endParaRPr lang="en-US"/>
        </a:p>
      </dgm:t>
    </dgm:pt>
    <dgm:pt modelId="{6331DFBF-AF7B-43B8-B961-C35E55D78FD6}" type="sibTrans" cxnId="{939E6FBE-4841-48BB-B995-CD43DE976ECA}">
      <dgm:prSet/>
      <dgm:spPr/>
      <dgm:t>
        <a:bodyPr/>
        <a:lstStyle/>
        <a:p>
          <a:endParaRPr lang="en-US"/>
        </a:p>
      </dgm:t>
    </dgm:pt>
    <dgm:pt modelId="{2B26303F-0A80-4210-BC9F-F1E5BE8C0B35}">
      <dgm:prSet custT="1"/>
      <dgm:spPr>
        <a:solidFill>
          <a:srgbClr val="1C2A58"/>
        </a:solidFill>
      </dgm:spPr>
      <dgm:t>
        <a:bodyPr/>
        <a:lstStyle/>
        <a:p>
          <a:pPr rtl="0"/>
          <a:r>
            <a:rPr lang="en-US" sz="2000" b="1" dirty="0" smtClean="0">
              <a:solidFill>
                <a:schemeClr val="bg1"/>
              </a:solidFill>
              <a:latin typeface="Avenir LT Std 35 Light" charset="0"/>
              <a:ea typeface="Avenir LT Std 35 Light" charset="0"/>
              <a:cs typeface="Avenir LT Std 35 Light" charset="0"/>
            </a:rPr>
            <a:t>Arc detection and </a:t>
          </a:r>
          <a:r>
            <a:rPr lang="en-US" sz="2000" b="1" dirty="0" err="1" smtClean="0">
              <a:solidFill>
                <a:schemeClr val="bg1"/>
              </a:solidFill>
              <a:latin typeface="Avenir LT Std 35 Light" charset="0"/>
              <a:ea typeface="Avenir LT Std 35 Light" charset="0"/>
              <a:cs typeface="Avenir LT Std 35 Light" charset="0"/>
            </a:rPr>
            <a:t>SmartGFI</a:t>
          </a:r>
          <a:r>
            <a:rPr lang="en-US" sz="2000" b="1" dirty="0" smtClean="0">
              <a:solidFill>
                <a:schemeClr val="bg1"/>
              </a:solidFill>
              <a:latin typeface="Avenir LT Std 35 Light" charset="0"/>
              <a:ea typeface="Avenir LT Std 35 Light" charset="0"/>
              <a:cs typeface="Avenir LT Std 35 Light" charset="0"/>
            </a:rPr>
            <a:t> circuits</a:t>
          </a:r>
          <a:endParaRPr lang="en-US" sz="2000" b="1" dirty="0">
            <a:solidFill>
              <a:schemeClr val="bg1"/>
            </a:solidFill>
            <a:latin typeface="Avenir LT Std 35 Light" charset="0"/>
            <a:ea typeface="Avenir LT Std 35 Light" charset="0"/>
            <a:cs typeface="Avenir LT Std 35 Light" charset="0"/>
          </a:endParaRPr>
        </a:p>
      </dgm:t>
    </dgm:pt>
    <dgm:pt modelId="{038ED011-B8FE-4AAD-8E83-CA802ED987E1}" type="sibTrans" cxnId="{D374E786-8F0D-4EAD-9346-EA2E58C60992}">
      <dgm:prSet/>
      <dgm:spPr/>
      <dgm:t>
        <a:bodyPr/>
        <a:lstStyle/>
        <a:p>
          <a:endParaRPr lang="en-US"/>
        </a:p>
      </dgm:t>
    </dgm:pt>
    <dgm:pt modelId="{94D5D570-F308-4583-8B6A-14C1C89E24BA}" type="parTrans" cxnId="{D374E786-8F0D-4EAD-9346-EA2E58C60992}">
      <dgm:prSet/>
      <dgm:spPr/>
      <dgm:t>
        <a:bodyPr/>
        <a:lstStyle/>
        <a:p>
          <a:endParaRPr lang="en-US"/>
        </a:p>
      </dgm:t>
    </dgm:pt>
    <dgm:pt modelId="{86718254-23B6-4C5E-8C37-56F971F7DD70}" type="pres">
      <dgm:prSet presAssocID="{FDA9B049-FAD6-4A8A-9D13-332761204C3B}" presName="Name0" presStyleCnt="0">
        <dgm:presLayoutVars>
          <dgm:dir/>
          <dgm:animLvl val="lvl"/>
          <dgm:resizeHandles val="exact"/>
        </dgm:presLayoutVars>
      </dgm:prSet>
      <dgm:spPr/>
      <dgm:t>
        <a:bodyPr/>
        <a:lstStyle/>
        <a:p>
          <a:endParaRPr lang="en-US"/>
        </a:p>
      </dgm:t>
    </dgm:pt>
    <dgm:pt modelId="{B04BADC1-B8E1-4E97-B349-A0412D8EB42C}" type="pres">
      <dgm:prSet presAssocID="{2B26303F-0A80-4210-BC9F-F1E5BE8C0B35}" presName="boxAndChildren" presStyleCnt="0"/>
      <dgm:spPr/>
      <dgm:t>
        <a:bodyPr/>
        <a:lstStyle/>
        <a:p>
          <a:endParaRPr lang="en-US"/>
        </a:p>
      </dgm:t>
    </dgm:pt>
    <dgm:pt modelId="{45E7437D-6342-41A3-B2A4-5498E72A67C0}" type="pres">
      <dgm:prSet presAssocID="{2B26303F-0A80-4210-BC9F-F1E5BE8C0B35}" presName="parentTextBox" presStyleLbl="node1" presStyleIdx="0" presStyleCnt="4"/>
      <dgm:spPr/>
      <dgm:t>
        <a:bodyPr/>
        <a:lstStyle/>
        <a:p>
          <a:endParaRPr lang="en-US"/>
        </a:p>
      </dgm:t>
    </dgm:pt>
    <dgm:pt modelId="{9A9568E0-901F-4C38-BD7D-39ADDCD3FB03}" type="pres">
      <dgm:prSet presAssocID="{6331DFBF-AF7B-43B8-B961-C35E55D78FD6}" presName="sp" presStyleCnt="0"/>
      <dgm:spPr/>
      <dgm:t>
        <a:bodyPr/>
        <a:lstStyle/>
        <a:p>
          <a:endParaRPr lang="en-US"/>
        </a:p>
      </dgm:t>
    </dgm:pt>
    <dgm:pt modelId="{DBE99D93-51CB-4641-8466-48A90D47F996}" type="pres">
      <dgm:prSet presAssocID="{389DA611-E053-428A-B3AF-8BD32D397216}" presName="arrowAndChildren" presStyleCnt="0"/>
      <dgm:spPr/>
      <dgm:t>
        <a:bodyPr/>
        <a:lstStyle/>
        <a:p>
          <a:endParaRPr lang="en-US"/>
        </a:p>
      </dgm:t>
    </dgm:pt>
    <dgm:pt modelId="{00C13019-7060-4A46-A8E3-84844ABC7C13}" type="pres">
      <dgm:prSet presAssocID="{389DA611-E053-428A-B3AF-8BD32D397216}" presName="parentTextArrow" presStyleLbl="node1" presStyleIdx="1" presStyleCnt="4"/>
      <dgm:spPr/>
      <dgm:t>
        <a:bodyPr/>
        <a:lstStyle/>
        <a:p>
          <a:endParaRPr lang="en-US"/>
        </a:p>
      </dgm:t>
    </dgm:pt>
    <dgm:pt modelId="{95CDD7A1-D2D1-427F-A93E-3CC1CD953A18}" type="pres">
      <dgm:prSet presAssocID="{7184D48C-6272-4B1F-8DA1-B0D2EC76701C}" presName="sp" presStyleCnt="0"/>
      <dgm:spPr/>
      <dgm:t>
        <a:bodyPr/>
        <a:lstStyle/>
        <a:p>
          <a:endParaRPr lang="en-US"/>
        </a:p>
      </dgm:t>
    </dgm:pt>
    <dgm:pt modelId="{774C3C18-22BB-49CB-B959-0ECB0E1B978A}" type="pres">
      <dgm:prSet presAssocID="{14DE3F55-5770-43DE-825C-6865B55BCB6C}" presName="arrowAndChildren" presStyleCnt="0"/>
      <dgm:spPr/>
      <dgm:t>
        <a:bodyPr/>
        <a:lstStyle/>
        <a:p>
          <a:endParaRPr lang="en-US"/>
        </a:p>
      </dgm:t>
    </dgm:pt>
    <dgm:pt modelId="{45231EC9-AD6D-44F1-9AFC-4EC82697DBEC}" type="pres">
      <dgm:prSet presAssocID="{14DE3F55-5770-43DE-825C-6865B55BCB6C}" presName="parentTextArrow" presStyleLbl="node1" presStyleIdx="2" presStyleCnt="4"/>
      <dgm:spPr/>
      <dgm:t>
        <a:bodyPr/>
        <a:lstStyle/>
        <a:p>
          <a:endParaRPr lang="en-US"/>
        </a:p>
      </dgm:t>
    </dgm:pt>
    <dgm:pt modelId="{A3A9EC11-AA17-41AC-974E-25C4DC894431}" type="pres">
      <dgm:prSet presAssocID="{740A7024-A3A7-4223-970C-EFD4E10E1986}" presName="sp" presStyleCnt="0"/>
      <dgm:spPr/>
      <dgm:t>
        <a:bodyPr/>
        <a:lstStyle/>
        <a:p>
          <a:endParaRPr lang="en-US"/>
        </a:p>
      </dgm:t>
    </dgm:pt>
    <dgm:pt modelId="{9BF4849E-4BB5-484E-A776-E83B4347D052}" type="pres">
      <dgm:prSet presAssocID="{D4835E09-DA31-42FD-8BAB-48CBC154CE3F}" presName="arrowAndChildren" presStyleCnt="0"/>
      <dgm:spPr/>
      <dgm:t>
        <a:bodyPr/>
        <a:lstStyle/>
        <a:p>
          <a:endParaRPr lang="en-US"/>
        </a:p>
      </dgm:t>
    </dgm:pt>
    <dgm:pt modelId="{74ACF1A0-4D4E-4067-8330-4989170E7396}" type="pres">
      <dgm:prSet presAssocID="{D4835E09-DA31-42FD-8BAB-48CBC154CE3F}" presName="parentTextArrow" presStyleLbl="node1" presStyleIdx="3" presStyleCnt="4"/>
      <dgm:spPr/>
      <dgm:t>
        <a:bodyPr/>
        <a:lstStyle/>
        <a:p>
          <a:endParaRPr lang="en-US"/>
        </a:p>
      </dgm:t>
    </dgm:pt>
  </dgm:ptLst>
  <dgm:cxnLst>
    <dgm:cxn modelId="{91B05273-3949-4C15-8BE4-14EE344EE268}" type="presOf" srcId="{14DE3F55-5770-43DE-825C-6865B55BCB6C}" destId="{45231EC9-AD6D-44F1-9AFC-4EC82697DBEC}" srcOrd="0" destOrd="0" presId="urn:microsoft.com/office/officeart/2005/8/layout/process4"/>
    <dgm:cxn modelId="{9649110B-A5C4-4FD7-8FE4-F659654DCA7F}" type="presOf" srcId="{389DA611-E053-428A-B3AF-8BD32D397216}" destId="{00C13019-7060-4A46-A8E3-84844ABC7C13}" srcOrd="0" destOrd="0" presId="urn:microsoft.com/office/officeart/2005/8/layout/process4"/>
    <dgm:cxn modelId="{DA7B7C8E-A43C-4F12-8D21-F8C1498DF7EB}" type="presOf" srcId="{2B26303F-0A80-4210-BC9F-F1E5BE8C0B35}" destId="{45E7437D-6342-41A3-B2A4-5498E72A67C0}" srcOrd="0" destOrd="0" presId="urn:microsoft.com/office/officeart/2005/8/layout/process4"/>
    <dgm:cxn modelId="{939E6FBE-4841-48BB-B995-CD43DE976ECA}" srcId="{FDA9B049-FAD6-4A8A-9D13-332761204C3B}" destId="{389DA611-E053-428A-B3AF-8BD32D397216}" srcOrd="2" destOrd="0" parTransId="{8A38B0E9-27AA-4F9E-B3CF-7DFCC0806460}" sibTransId="{6331DFBF-AF7B-43B8-B961-C35E55D78FD6}"/>
    <dgm:cxn modelId="{BA825A8F-5E93-4B58-AD28-B7200F9227AE}" type="presOf" srcId="{FDA9B049-FAD6-4A8A-9D13-332761204C3B}" destId="{86718254-23B6-4C5E-8C37-56F971F7DD70}" srcOrd="0" destOrd="0" presId="urn:microsoft.com/office/officeart/2005/8/layout/process4"/>
    <dgm:cxn modelId="{C8F56750-F81F-442A-B07C-40B6C9AE4E5D}" srcId="{FDA9B049-FAD6-4A8A-9D13-332761204C3B}" destId="{D4835E09-DA31-42FD-8BAB-48CBC154CE3F}" srcOrd="0" destOrd="0" parTransId="{8C9FFE95-E99F-4EC6-AFCA-6B0A9C6EBAFD}" sibTransId="{740A7024-A3A7-4223-970C-EFD4E10E1986}"/>
    <dgm:cxn modelId="{7FB87D87-C1A4-4B97-BB0A-25B4F86883B9}" type="presOf" srcId="{D4835E09-DA31-42FD-8BAB-48CBC154CE3F}" destId="{74ACF1A0-4D4E-4067-8330-4989170E7396}" srcOrd="0" destOrd="0" presId="urn:microsoft.com/office/officeart/2005/8/layout/process4"/>
    <dgm:cxn modelId="{D374E786-8F0D-4EAD-9346-EA2E58C60992}" srcId="{FDA9B049-FAD6-4A8A-9D13-332761204C3B}" destId="{2B26303F-0A80-4210-BC9F-F1E5BE8C0B35}" srcOrd="3" destOrd="0" parTransId="{94D5D570-F308-4583-8B6A-14C1C89E24BA}" sibTransId="{038ED011-B8FE-4AAD-8E83-CA802ED987E1}"/>
    <dgm:cxn modelId="{9CD437F9-107F-4F89-A741-73CA56BD8709}" srcId="{FDA9B049-FAD6-4A8A-9D13-332761204C3B}" destId="{14DE3F55-5770-43DE-825C-6865B55BCB6C}" srcOrd="1" destOrd="0" parTransId="{6247B2FC-9D5D-49E3-A86E-0E28DFF50E72}" sibTransId="{7184D48C-6272-4B1F-8DA1-B0D2EC76701C}"/>
    <dgm:cxn modelId="{7770D5C2-8D6A-412A-9C68-366132134F56}" type="presParOf" srcId="{86718254-23B6-4C5E-8C37-56F971F7DD70}" destId="{B04BADC1-B8E1-4E97-B349-A0412D8EB42C}" srcOrd="0" destOrd="0" presId="urn:microsoft.com/office/officeart/2005/8/layout/process4"/>
    <dgm:cxn modelId="{CCDCF396-A5B6-4031-BD29-52AFE13B94DD}" type="presParOf" srcId="{B04BADC1-B8E1-4E97-B349-A0412D8EB42C}" destId="{45E7437D-6342-41A3-B2A4-5498E72A67C0}" srcOrd="0" destOrd="0" presId="urn:microsoft.com/office/officeart/2005/8/layout/process4"/>
    <dgm:cxn modelId="{9D8090F9-0A84-4995-8887-B1F4202B0EC5}" type="presParOf" srcId="{86718254-23B6-4C5E-8C37-56F971F7DD70}" destId="{9A9568E0-901F-4C38-BD7D-39ADDCD3FB03}" srcOrd="1" destOrd="0" presId="urn:microsoft.com/office/officeart/2005/8/layout/process4"/>
    <dgm:cxn modelId="{B7591F7C-8B8D-480E-9475-08C2E0B4A43B}" type="presParOf" srcId="{86718254-23B6-4C5E-8C37-56F971F7DD70}" destId="{DBE99D93-51CB-4641-8466-48A90D47F996}" srcOrd="2" destOrd="0" presId="urn:microsoft.com/office/officeart/2005/8/layout/process4"/>
    <dgm:cxn modelId="{C2062F8E-2251-4CE1-A950-8218FB9FFAE6}" type="presParOf" srcId="{DBE99D93-51CB-4641-8466-48A90D47F996}" destId="{00C13019-7060-4A46-A8E3-84844ABC7C13}" srcOrd="0" destOrd="0" presId="urn:microsoft.com/office/officeart/2005/8/layout/process4"/>
    <dgm:cxn modelId="{0D8BF727-80D6-43ED-8748-4CA24647A76A}" type="presParOf" srcId="{86718254-23B6-4C5E-8C37-56F971F7DD70}" destId="{95CDD7A1-D2D1-427F-A93E-3CC1CD953A18}" srcOrd="3" destOrd="0" presId="urn:microsoft.com/office/officeart/2005/8/layout/process4"/>
    <dgm:cxn modelId="{71413610-D0F0-4E65-BE20-358799886492}" type="presParOf" srcId="{86718254-23B6-4C5E-8C37-56F971F7DD70}" destId="{774C3C18-22BB-49CB-B959-0ECB0E1B978A}" srcOrd="4" destOrd="0" presId="urn:microsoft.com/office/officeart/2005/8/layout/process4"/>
    <dgm:cxn modelId="{1E4DF66E-CA9D-46D7-B77C-DFFB6F385107}" type="presParOf" srcId="{774C3C18-22BB-49CB-B959-0ECB0E1B978A}" destId="{45231EC9-AD6D-44F1-9AFC-4EC82697DBEC}" srcOrd="0" destOrd="0" presId="urn:microsoft.com/office/officeart/2005/8/layout/process4"/>
    <dgm:cxn modelId="{55E5E81B-6F66-46E8-8450-8C27F7B150D6}" type="presParOf" srcId="{86718254-23B6-4C5E-8C37-56F971F7DD70}" destId="{A3A9EC11-AA17-41AC-974E-25C4DC894431}" srcOrd="5" destOrd="0" presId="urn:microsoft.com/office/officeart/2005/8/layout/process4"/>
    <dgm:cxn modelId="{9AD1AAF7-9EFD-4D6E-B621-53845F42B5B9}" type="presParOf" srcId="{86718254-23B6-4C5E-8C37-56F971F7DD70}" destId="{9BF4849E-4BB5-484E-A776-E83B4347D052}" srcOrd="6" destOrd="0" presId="urn:microsoft.com/office/officeart/2005/8/layout/process4"/>
    <dgm:cxn modelId="{2C5B44DF-FC6F-48B1-B846-9386342C04E0}" type="presParOf" srcId="{9BF4849E-4BB5-484E-A776-E83B4347D052}" destId="{74ACF1A0-4D4E-4067-8330-4989170E739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471C68C-3C92-43F0-AF77-282C96A0BA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2F90A20-1F8D-41F4-994F-3620A44B79F5}">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Unless and otherwise stated by the safety standard, a good rule of thumb to calculate the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voltage is: (2 X Nominal Input Voltage) + 1000V</a:t>
          </a:r>
          <a:endParaRPr lang="en-US" sz="1600" dirty="0">
            <a:solidFill>
              <a:schemeClr val="bg1"/>
            </a:solidFill>
            <a:latin typeface="Avenir LT Std 35 Light" charset="0"/>
            <a:ea typeface="Avenir LT Std 35 Light" charset="0"/>
            <a:cs typeface="Avenir LT Std 35 Light" charset="0"/>
          </a:endParaRPr>
        </a:p>
      </dgm:t>
    </dgm:pt>
    <dgm:pt modelId="{186B9572-7190-4091-B6DB-95D6E1D4572E}" type="parTrans" cxnId="{1ECFFD35-664F-47BB-8301-5B1CDFB2CA61}">
      <dgm:prSet/>
      <dgm:spPr/>
      <dgm:t>
        <a:bodyPr/>
        <a:lstStyle/>
        <a:p>
          <a:endParaRPr lang="en-US"/>
        </a:p>
      </dgm:t>
    </dgm:pt>
    <dgm:pt modelId="{4C260473-3F8F-422B-B85D-C41E6AACF31D}" type="sibTrans" cxnId="{1ECFFD35-664F-47BB-8301-5B1CDFB2CA61}">
      <dgm:prSet/>
      <dgm:spPr/>
      <dgm:t>
        <a:bodyPr/>
        <a:lstStyle/>
        <a:p>
          <a:endParaRPr lang="en-US"/>
        </a:p>
      </dgm:t>
    </dgm:pt>
    <dgm:pt modelId="{8E295321-4F2B-4EF7-949D-7F44F885774A}">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For example, the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voltage for a product that has a nominal operating voltage of 120V will be: (2 X 120V) + 1000V = 240V + 1000V = 1240V or 1.24KV.</a:t>
          </a:r>
          <a:endParaRPr lang="en-US" sz="1600" dirty="0">
            <a:solidFill>
              <a:schemeClr val="bg1"/>
            </a:solidFill>
            <a:latin typeface="Avenir LT Std 35 Light" charset="0"/>
            <a:ea typeface="Avenir LT Std 35 Light" charset="0"/>
            <a:cs typeface="Avenir LT Std 35 Light" charset="0"/>
          </a:endParaRPr>
        </a:p>
      </dgm:t>
    </dgm:pt>
    <dgm:pt modelId="{AB3E0CD1-CFE4-4F21-A16A-4CBCEE355764}" type="parTrans" cxnId="{0C3D8FFB-65C1-422B-8FA0-5F942DBA8917}">
      <dgm:prSet/>
      <dgm:spPr/>
      <dgm:t>
        <a:bodyPr/>
        <a:lstStyle/>
        <a:p>
          <a:endParaRPr lang="en-US"/>
        </a:p>
      </dgm:t>
    </dgm:pt>
    <dgm:pt modelId="{30E6BFF1-59CF-4727-980E-18583ED3A73F}" type="sibTrans" cxnId="{0C3D8FFB-65C1-422B-8FA0-5F942DBA8917}">
      <dgm:prSet/>
      <dgm:spPr/>
      <dgm:t>
        <a:bodyPr/>
        <a:lstStyle/>
        <a:p>
          <a:endParaRPr lang="en-US"/>
        </a:p>
      </dgm:t>
    </dgm:pt>
    <dgm:pt modelId="{1508876F-D1D1-4F93-B155-F868E8DC495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In some cases, safety agency requirements call out for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voltage for certain devices.</a:t>
          </a:r>
          <a:endParaRPr lang="en-US" sz="1600" dirty="0">
            <a:solidFill>
              <a:schemeClr val="bg1"/>
            </a:solidFill>
            <a:latin typeface="Avenir LT Std 35 Light" charset="0"/>
            <a:ea typeface="Avenir LT Std 35 Light" charset="0"/>
            <a:cs typeface="Avenir LT Std 35 Light" charset="0"/>
          </a:endParaRPr>
        </a:p>
      </dgm:t>
    </dgm:pt>
    <dgm:pt modelId="{E10A9BBF-54DE-412E-9469-BECEC036A245}" type="parTrans" cxnId="{037AA63A-CBC8-4ACA-B1C1-EBCF35665613}">
      <dgm:prSet/>
      <dgm:spPr/>
      <dgm:t>
        <a:bodyPr/>
        <a:lstStyle/>
        <a:p>
          <a:endParaRPr lang="en-US"/>
        </a:p>
      </dgm:t>
    </dgm:pt>
    <dgm:pt modelId="{988AF1FF-2C4A-4184-B68D-7947340EED00}" type="sibTrans" cxnId="{037AA63A-CBC8-4ACA-B1C1-EBCF35665613}">
      <dgm:prSet/>
      <dgm:spPr/>
      <dgm:t>
        <a:bodyPr/>
        <a:lstStyle/>
        <a:p>
          <a:endParaRPr lang="en-US"/>
        </a:p>
      </dgm:t>
    </dgm:pt>
    <dgm:pt modelId="{C36B8229-52EB-4FE1-ADD4-592E5F0DC917}">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For example, medical equipment with applied parts that have direct contact with a patient is tested at 4000V or 4KV.</a:t>
          </a:r>
          <a:endParaRPr lang="en-US" sz="1600" dirty="0">
            <a:solidFill>
              <a:schemeClr val="bg1"/>
            </a:solidFill>
            <a:latin typeface="Avenir LT Std 35 Light" charset="0"/>
            <a:ea typeface="Avenir LT Std 35 Light" charset="0"/>
            <a:cs typeface="Avenir LT Std 35 Light" charset="0"/>
          </a:endParaRPr>
        </a:p>
      </dgm:t>
    </dgm:pt>
    <dgm:pt modelId="{0C01F15C-8B17-4BDF-942F-AF04D8739445}" type="parTrans" cxnId="{91FB38CE-543A-4BF8-9802-4D7DEED1CFD2}">
      <dgm:prSet/>
      <dgm:spPr/>
      <dgm:t>
        <a:bodyPr/>
        <a:lstStyle/>
        <a:p>
          <a:endParaRPr lang="en-US"/>
        </a:p>
      </dgm:t>
    </dgm:pt>
    <dgm:pt modelId="{7A7F2EE3-AECF-41F3-B5C8-6C638BC570F7}" type="sibTrans" cxnId="{91FB38CE-543A-4BF8-9802-4D7DEED1CFD2}">
      <dgm:prSet/>
      <dgm:spPr/>
      <dgm:t>
        <a:bodyPr/>
        <a:lstStyle/>
        <a:p>
          <a:endParaRPr lang="en-US"/>
        </a:p>
      </dgm:t>
    </dgm:pt>
    <dgm:pt modelId="{F05003D6-6495-4245-92A4-2A87FFFEAAD7}">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Most double insulated (Class II) products are subjected to design tests at voltage levels much higher than the rule of thumb described above.</a:t>
          </a:r>
          <a:endParaRPr lang="en-US" sz="1600" dirty="0">
            <a:solidFill>
              <a:schemeClr val="bg1"/>
            </a:solidFill>
            <a:latin typeface="Avenir LT Std 35 Light" charset="0"/>
            <a:ea typeface="Avenir LT Std 35 Light" charset="0"/>
            <a:cs typeface="Avenir LT Std 35 Light" charset="0"/>
          </a:endParaRPr>
        </a:p>
      </dgm:t>
    </dgm:pt>
    <dgm:pt modelId="{778BD7A5-683E-4FC6-A1CF-52BC1615FD7A}" type="parTrans" cxnId="{CF88BD36-8F05-4136-8182-408D5AE5EB68}">
      <dgm:prSet/>
      <dgm:spPr/>
      <dgm:t>
        <a:bodyPr/>
        <a:lstStyle/>
        <a:p>
          <a:endParaRPr lang="en-US"/>
        </a:p>
      </dgm:t>
    </dgm:pt>
    <dgm:pt modelId="{FE57CDD1-7941-4D13-BD1F-88CD2B4CB4F6}" type="sibTrans" cxnId="{CF88BD36-8F05-4136-8182-408D5AE5EB68}">
      <dgm:prSet/>
      <dgm:spPr/>
      <dgm:t>
        <a:bodyPr/>
        <a:lstStyle/>
        <a:p>
          <a:endParaRPr lang="en-US"/>
        </a:p>
      </dgm:t>
    </dgm:pt>
    <dgm:pt modelId="{696E9AE1-A9E3-460B-A6AD-CBC5F44BE8DD}" type="pres">
      <dgm:prSet presAssocID="{3471C68C-3C92-43F0-AF77-282C96A0BA96}" presName="linear" presStyleCnt="0">
        <dgm:presLayoutVars>
          <dgm:animLvl val="lvl"/>
          <dgm:resizeHandles val="exact"/>
        </dgm:presLayoutVars>
      </dgm:prSet>
      <dgm:spPr/>
      <dgm:t>
        <a:bodyPr/>
        <a:lstStyle/>
        <a:p>
          <a:endParaRPr lang="en-US"/>
        </a:p>
      </dgm:t>
    </dgm:pt>
    <dgm:pt modelId="{2BF9222F-25BC-425B-9269-2C645F57D1B8}" type="pres">
      <dgm:prSet presAssocID="{02F90A20-1F8D-41F4-994F-3620A44B79F5}" presName="parentText" presStyleLbl="node1" presStyleIdx="0" presStyleCnt="5">
        <dgm:presLayoutVars>
          <dgm:chMax val="0"/>
          <dgm:bulletEnabled val="1"/>
        </dgm:presLayoutVars>
      </dgm:prSet>
      <dgm:spPr/>
      <dgm:t>
        <a:bodyPr/>
        <a:lstStyle/>
        <a:p>
          <a:endParaRPr lang="en-US"/>
        </a:p>
      </dgm:t>
    </dgm:pt>
    <dgm:pt modelId="{EAC080C6-A70B-4896-A38A-6A9ED07E331F}" type="pres">
      <dgm:prSet presAssocID="{4C260473-3F8F-422B-B85D-C41E6AACF31D}" presName="spacer" presStyleCnt="0"/>
      <dgm:spPr/>
    </dgm:pt>
    <dgm:pt modelId="{B9E590D3-2426-4FA6-BD2D-159ACD37CE62}" type="pres">
      <dgm:prSet presAssocID="{8E295321-4F2B-4EF7-949D-7F44F885774A}" presName="parentText" presStyleLbl="node1" presStyleIdx="1" presStyleCnt="5">
        <dgm:presLayoutVars>
          <dgm:chMax val="0"/>
          <dgm:bulletEnabled val="1"/>
        </dgm:presLayoutVars>
      </dgm:prSet>
      <dgm:spPr/>
      <dgm:t>
        <a:bodyPr/>
        <a:lstStyle/>
        <a:p>
          <a:endParaRPr lang="en-US"/>
        </a:p>
      </dgm:t>
    </dgm:pt>
    <dgm:pt modelId="{1C367F9D-E69E-44E0-B264-2B851FD494B3}" type="pres">
      <dgm:prSet presAssocID="{30E6BFF1-59CF-4727-980E-18583ED3A73F}" presName="spacer" presStyleCnt="0"/>
      <dgm:spPr/>
    </dgm:pt>
    <dgm:pt modelId="{4E98EE95-7676-4A2A-9449-A1BDAC6AB7E4}" type="pres">
      <dgm:prSet presAssocID="{1508876F-D1D1-4F93-B155-F868E8DC495C}" presName="parentText" presStyleLbl="node1" presStyleIdx="2" presStyleCnt="5">
        <dgm:presLayoutVars>
          <dgm:chMax val="0"/>
          <dgm:bulletEnabled val="1"/>
        </dgm:presLayoutVars>
      </dgm:prSet>
      <dgm:spPr/>
      <dgm:t>
        <a:bodyPr/>
        <a:lstStyle/>
        <a:p>
          <a:endParaRPr lang="en-US"/>
        </a:p>
      </dgm:t>
    </dgm:pt>
    <dgm:pt modelId="{0C23486E-8E4E-42E8-970D-5D26B3AA8769}" type="pres">
      <dgm:prSet presAssocID="{988AF1FF-2C4A-4184-B68D-7947340EED00}" presName="spacer" presStyleCnt="0"/>
      <dgm:spPr/>
    </dgm:pt>
    <dgm:pt modelId="{D8EC7A83-05C0-4A76-8D44-5B5DE60A0F65}" type="pres">
      <dgm:prSet presAssocID="{C36B8229-52EB-4FE1-ADD4-592E5F0DC917}" presName="parentText" presStyleLbl="node1" presStyleIdx="3" presStyleCnt="5">
        <dgm:presLayoutVars>
          <dgm:chMax val="0"/>
          <dgm:bulletEnabled val="1"/>
        </dgm:presLayoutVars>
      </dgm:prSet>
      <dgm:spPr/>
      <dgm:t>
        <a:bodyPr/>
        <a:lstStyle/>
        <a:p>
          <a:endParaRPr lang="en-US"/>
        </a:p>
      </dgm:t>
    </dgm:pt>
    <dgm:pt modelId="{D25C3E6E-0DFD-40A6-9B96-AEE1933ACA77}" type="pres">
      <dgm:prSet presAssocID="{7A7F2EE3-AECF-41F3-B5C8-6C638BC570F7}" presName="spacer" presStyleCnt="0"/>
      <dgm:spPr/>
    </dgm:pt>
    <dgm:pt modelId="{57363DE4-E5CB-4DAF-A564-12E8AC2D3830}" type="pres">
      <dgm:prSet presAssocID="{F05003D6-6495-4245-92A4-2A87FFFEAAD7}" presName="parentText" presStyleLbl="node1" presStyleIdx="4" presStyleCnt="5">
        <dgm:presLayoutVars>
          <dgm:chMax val="0"/>
          <dgm:bulletEnabled val="1"/>
        </dgm:presLayoutVars>
      </dgm:prSet>
      <dgm:spPr/>
      <dgm:t>
        <a:bodyPr/>
        <a:lstStyle/>
        <a:p>
          <a:endParaRPr lang="en-US"/>
        </a:p>
      </dgm:t>
    </dgm:pt>
  </dgm:ptLst>
  <dgm:cxnLst>
    <dgm:cxn modelId="{1ECFFD35-664F-47BB-8301-5B1CDFB2CA61}" srcId="{3471C68C-3C92-43F0-AF77-282C96A0BA96}" destId="{02F90A20-1F8D-41F4-994F-3620A44B79F5}" srcOrd="0" destOrd="0" parTransId="{186B9572-7190-4091-B6DB-95D6E1D4572E}" sibTransId="{4C260473-3F8F-422B-B85D-C41E6AACF31D}"/>
    <dgm:cxn modelId="{1923C653-D4E2-4911-A20E-BB34B4142579}" type="presOf" srcId="{F05003D6-6495-4245-92A4-2A87FFFEAAD7}" destId="{57363DE4-E5CB-4DAF-A564-12E8AC2D3830}" srcOrd="0" destOrd="0" presId="urn:microsoft.com/office/officeart/2005/8/layout/vList2"/>
    <dgm:cxn modelId="{037AA63A-CBC8-4ACA-B1C1-EBCF35665613}" srcId="{3471C68C-3C92-43F0-AF77-282C96A0BA96}" destId="{1508876F-D1D1-4F93-B155-F868E8DC495C}" srcOrd="2" destOrd="0" parTransId="{E10A9BBF-54DE-412E-9469-BECEC036A245}" sibTransId="{988AF1FF-2C4A-4184-B68D-7947340EED00}"/>
    <dgm:cxn modelId="{9208C251-1AA8-46D3-910B-2E3A59B5AC04}" type="presOf" srcId="{3471C68C-3C92-43F0-AF77-282C96A0BA96}" destId="{696E9AE1-A9E3-460B-A6AD-CBC5F44BE8DD}" srcOrd="0" destOrd="0" presId="urn:microsoft.com/office/officeart/2005/8/layout/vList2"/>
    <dgm:cxn modelId="{0AAC558F-CF3D-44C1-B958-4F09FE02AD40}" type="presOf" srcId="{8E295321-4F2B-4EF7-949D-7F44F885774A}" destId="{B9E590D3-2426-4FA6-BD2D-159ACD37CE62}" srcOrd="0" destOrd="0" presId="urn:microsoft.com/office/officeart/2005/8/layout/vList2"/>
    <dgm:cxn modelId="{91FB38CE-543A-4BF8-9802-4D7DEED1CFD2}" srcId="{3471C68C-3C92-43F0-AF77-282C96A0BA96}" destId="{C36B8229-52EB-4FE1-ADD4-592E5F0DC917}" srcOrd="3" destOrd="0" parTransId="{0C01F15C-8B17-4BDF-942F-AF04D8739445}" sibTransId="{7A7F2EE3-AECF-41F3-B5C8-6C638BC570F7}"/>
    <dgm:cxn modelId="{CF88BD36-8F05-4136-8182-408D5AE5EB68}" srcId="{3471C68C-3C92-43F0-AF77-282C96A0BA96}" destId="{F05003D6-6495-4245-92A4-2A87FFFEAAD7}" srcOrd="4" destOrd="0" parTransId="{778BD7A5-683E-4FC6-A1CF-52BC1615FD7A}" sibTransId="{FE57CDD1-7941-4D13-BD1F-88CD2B4CB4F6}"/>
    <dgm:cxn modelId="{0C3D8FFB-65C1-422B-8FA0-5F942DBA8917}" srcId="{3471C68C-3C92-43F0-AF77-282C96A0BA96}" destId="{8E295321-4F2B-4EF7-949D-7F44F885774A}" srcOrd="1" destOrd="0" parTransId="{AB3E0CD1-CFE4-4F21-A16A-4CBCEE355764}" sibTransId="{30E6BFF1-59CF-4727-980E-18583ED3A73F}"/>
    <dgm:cxn modelId="{C774CD92-C459-4AD0-AFAC-62DFDDCDD06B}" type="presOf" srcId="{C36B8229-52EB-4FE1-ADD4-592E5F0DC917}" destId="{D8EC7A83-05C0-4A76-8D44-5B5DE60A0F65}" srcOrd="0" destOrd="0" presId="urn:microsoft.com/office/officeart/2005/8/layout/vList2"/>
    <dgm:cxn modelId="{D9A9A80A-71C5-4252-8770-58CC5585B06B}" type="presOf" srcId="{02F90A20-1F8D-41F4-994F-3620A44B79F5}" destId="{2BF9222F-25BC-425B-9269-2C645F57D1B8}" srcOrd="0" destOrd="0" presId="urn:microsoft.com/office/officeart/2005/8/layout/vList2"/>
    <dgm:cxn modelId="{C6296B52-DA82-4B7C-BF68-28F4932CDD4E}" type="presOf" srcId="{1508876F-D1D1-4F93-B155-F868E8DC495C}" destId="{4E98EE95-7676-4A2A-9449-A1BDAC6AB7E4}" srcOrd="0" destOrd="0" presId="urn:microsoft.com/office/officeart/2005/8/layout/vList2"/>
    <dgm:cxn modelId="{AF6426D2-3DD8-4BB4-B451-67E0EEFBFBE5}" type="presParOf" srcId="{696E9AE1-A9E3-460B-A6AD-CBC5F44BE8DD}" destId="{2BF9222F-25BC-425B-9269-2C645F57D1B8}" srcOrd="0" destOrd="0" presId="urn:microsoft.com/office/officeart/2005/8/layout/vList2"/>
    <dgm:cxn modelId="{24106FC5-9871-4C83-8222-88BEB3741BD2}" type="presParOf" srcId="{696E9AE1-A9E3-460B-A6AD-CBC5F44BE8DD}" destId="{EAC080C6-A70B-4896-A38A-6A9ED07E331F}" srcOrd="1" destOrd="0" presId="urn:microsoft.com/office/officeart/2005/8/layout/vList2"/>
    <dgm:cxn modelId="{4078B5C8-D143-471F-A49F-527DDC5E54CF}" type="presParOf" srcId="{696E9AE1-A9E3-460B-A6AD-CBC5F44BE8DD}" destId="{B9E590D3-2426-4FA6-BD2D-159ACD37CE62}" srcOrd="2" destOrd="0" presId="urn:microsoft.com/office/officeart/2005/8/layout/vList2"/>
    <dgm:cxn modelId="{1470A23C-664E-4793-B2AD-EDA1BCBE95E5}" type="presParOf" srcId="{696E9AE1-A9E3-460B-A6AD-CBC5F44BE8DD}" destId="{1C367F9D-E69E-44E0-B264-2B851FD494B3}" srcOrd="3" destOrd="0" presId="urn:microsoft.com/office/officeart/2005/8/layout/vList2"/>
    <dgm:cxn modelId="{B7491917-44DA-49D3-80A9-DE96EE68D6FD}" type="presParOf" srcId="{696E9AE1-A9E3-460B-A6AD-CBC5F44BE8DD}" destId="{4E98EE95-7676-4A2A-9449-A1BDAC6AB7E4}" srcOrd="4" destOrd="0" presId="urn:microsoft.com/office/officeart/2005/8/layout/vList2"/>
    <dgm:cxn modelId="{C0AE4EFC-0557-4915-A691-64CE08FB2FC1}" type="presParOf" srcId="{696E9AE1-A9E3-460B-A6AD-CBC5F44BE8DD}" destId="{0C23486E-8E4E-42E8-970D-5D26B3AA8769}" srcOrd="5" destOrd="0" presId="urn:microsoft.com/office/officeart/2005/8/layout/vList2"/>
    <dgm:cxn modelId="{5414E55A-6FAD-46B7-AB13-E54A46A37EC2}" type="presParOf" srcId="{696E9AE1-A9E3-460B-A6AD-CBC5F44BE8DD}" destId="{D8EC7A83-05C0-4A76-8D44-5B5DE60A0F65}" srcOrd="6" destOrd="0" presId="urn:microsoft.com/office/officeart/2005/8/layout/vList2"/>
    <dgm:cxn modelId="{AAE0D744-9182-4A40-91E8-BD67473E5299}" type="presParOf" srcId="{696E9AE1-A9E3-460B-A6AD-CBC5F44BE8DD}" destId="{D25C3E6E-0DFD-40A6-9B96-AEE1933ACA77}" srcOrd="7" destOrd="0" presId="urn:microsoft.com/office/officeart/2005/8/layout/vList2"/>
    <dgm:cxn modelId="{582CBE32-2B28-4ACB-B4C5-ADB38180C0C3}" type="presParOf" srcId="{696E9AE1-A9E3-460B-A6AD-CBC5F44BE8DD}" destId="{57363DE4-E5CB-4DAF-A564-12E8AC2D3830}"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51093A5-E112-4A6D-B35D-30107B51C958}"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788EE8E0-B834-4854-8AD2-9DCBCD651A41}">
      <dgm:prSet phldrT="[Text]" custT="1"/>
      <dgm:spPr>
        <a:ln>
          <a:solidFill>
            <a:srgbClr val="1C2A58"/>
          </a:solidFill>
        </a:ln>
      </dgm:spPr>
      <dgm:t>
        <a:bodyPr/>
        <a:lstStyle/>
        <a:p>
          <a:pPr algn="l"/>
          <a:r>
            <a:rPr lang="en-US" sz="3000" b="1" i="0" dirty="0" smtClean="0">
              <a:latin typeface="Avenir LT Std 85 Heavy" charset="0"/>
              <a:ea typeface="Avenir LT Std 85 Heavy" charset="0"/>
              <a:cs typeface="Avenir LT Std 85 Heavy" charset="0"/>
            </a:rPr>
            <a:t>Breakdown</a:t>
          </a:r>
          <a:endParaRPr lang="en-US" sz="3000" b="1" i="0" dirty="0">
            <a:latin typeface="Avenir LT Std 85 Heavy" charset="0"/>
            <a:ea typeface="Avenir LT Std 85 Heavy" charset="0"/>
            <a:cs typeface="Avenir LT Std 85 Heavy" charset="0"/>
          </a:endParaRPr>
        </a:p>
      </dgm:t>
    </dgm:pt>
    <dgm:pt modelId="{AFE9F0F1-F33A-4C30-9311-1B7735ED6A77}" type="parTrans" cxnId="{7F161040-E100-4EE3-A660-DDAB99DD2E01}">
      <dgm:prSet/>
      <dgm:spPr/>
      <dgm:t>
        <a:bodyPr/>
        <a:lstStyle/>
        <a:p>
          <a:endParaRPr lang="en-US"/>
        </a:p>
      </dgm:t>
    </dgm:pt>
    <dgm:pt modelId="{E95E8B38-86EF-4578-A848-0B31FB34450D}" type="sibTrans" cxnId="{7F161040-E100-4EE3-A660-DDAB99DD2E01}">
      <dgm:prSet/>
      <dgm:spPr/>
      <dgm:t>
        <a:bodyPr/>
        <a:lstStyle/>
        <a:p>
          <a:endParaRPr lang="en-US"/>
        </a:p>
      </dgm:t>
    </dgm:pt>
    <dgm:pt modelId="{54E9D92C-3CCF-41E1-8D2C-B2FE09FD8D82}">
      <dgm:prSet phldrT="[Text]" custT="1"/>
      <dgm:spPr/>
      <dgm:t>
        <a:bodyPr/>
        <a:lstStyle/>
        <a:p>
          <a:r>
            <a:rPr lang="en-US" sz="1800" dirty="0" smtClean="0">
              <a:latin typeface="Avenir LT Std 35 Light" charset="0"/>
              <a:ea typeface="Avenir LT Std 35 Light" charset="0"/>
              <a:cs typeface="Avenir LT Std 35 Light" charset="0"/>
            </a:rPr>
            <a:t>400</a:t>
          </a:r>
          <a:r>
            <a:rPr lang="el-GR" sz="1800" dirty="0" smtClean="0">
              <a:latin typeface="Avenir LT Std 35 Light" charset="0"/>
              <a:ea typeface="Avenir LT Std 35 Light" charset="0"/>
              <a:cs typeface="Avenir LT Std 35 Light" charset="0"/>
            </a:rPr>
            <a:t>μ</a:t>
          </a:r>
          <a:r>
            <a:rPr lang="en-US" sz="1800" dirty="0" smtClean="0">
              <a:latin typeface="Avenir LT Std 35 Light" charset="0"/>
              <a:ea typeface="Avenir LT Std 35 Light" charset="0"/>
              <a:cs typeface="Avenir LT Std 35 Light" charset="0"/>
            </a:rPr>
            <a:t>sec interrupt</a:t>
          </a:r>
          <a:endParaRPr lang="en-US" sz="1800" dirty="0">
            <a:latin typeface="Avenir LT Std 35 Light" charset="0"/>
            <a:ea typeface="Avenir LT Std 35 Light" charset="0"/>
            <a:cs typeface="Avenir LT Std 35 Light" charset="0"/>
          </a:endParaRPr>
        </a:p>
      </dgm:t>
    </dgm:pt>
    <dgm:pt modelId="{780F6C7C-BAD6-46FA-9EC0-4B8A12119577}" type="parTrans" cxnId="{44AC7ED4-10DA-47CF-BE3A-416A32AD6FCC}">
      <dgm:prSet/>
      <dgm:spPr/>
      <dgm:t>
        <a:bodyPr/>
        <a:lstStyle/>
        <a:p>
          <a:endParaRPr lang="en-US"/>
        </a:p>
      </dgm:t>
    </dgm:pt>
    <dgm:pt modelId="{47DC2DD3-8A07-4399-80E5-146A424E38DA}" type="sibTrans" cxnId="{44AC7ED4-10DA-47CF-BE3A-416A32AD6FCC}">
      <dgm:prSet/>
      <dgm:spPr/>
      <dgm:t>
        <a:bodyPr/>
        <a:lstStyle/>
        <a:p>
          <a:endParaRPr lang="en-US"/>
        </a:p>
      </dgm:t>
    </dgm:pt>
    <dgm:pt modelId="{2430F305-0ABE-4437-962B-1F9F2CD08536}">
      <dgm:prSet phldrT="[Text]" custT="1"/>
      <dgm:spPr/>
      <dgm:t>
        <a:bodyPr/>
        <a:lstStyle/>
        <a:p>
          <a:r>
            <a:rPr lang="en-US" sz="1800" dirty="0" smtClean="0">
              <a:latin typeface="Avenir LT Std 35 Light" charset="0"/>
              <a:ea typeface="Avenir LT Std 35 Light" charset="0"/>
              <a:cs typeface="Avenir LT Std 35 Light" charset="0"/>
            </a:rPr>
            <a:t>Shorts and Breakdowns</a:t>
          </a:r>
          <a:endParaRPr lang="en-US" sz="1800" dirty="0">
            <a:latin typeface="Avenir LT Std 35 Light" charset="0"/>
            <a:ea typeface="Avenir LT Std 35 Light" charset="0"/>
            <a:cs typeface="Avenir LT Std 35 Light" charset="0"/>
          </a:endParaRPr>
        </a:p>
      </dgm:t>
    </dgm:pt>
    <dgm:pt modelId="{0CD7FC23-E191-41BD-92DD-FD9DBFCE1D31}" type="parTrans" cxnId="{EB584CDE-3985-45C0-BBA3-F94896ADAB4D}">
      <dgm:prSet/>
      <dgm:spPr/>
      <dgm:t>
        <a:bodyPr/>
        <a:lstStyle/>
        <a:p>
          <a:endParaRPr lang="en-US"/>
        </a:p>
      </dgm:t>
    </dgm:pt>
    <dgm:pt modelId="{747CA0F3-9704-4AD4-A1D6-B9143C029792}" type="sibTrans" cxnId="{EB584CDE-3985-45C0-BBA3-F94896ADAB4D}">
      <dgm:prSet/>
      <dgm:spPr/>
      <dgm:t>
        <a:bodyPr/>
        <a:lstStyle/>
        <a:p>
          <a:endParaRPr lang="en-US"/>
        </a:p>
      </dgm:t>
    </dgm:pt>
    <dgm:pt modelId="{9FD88F9C-65E5-46F7-8C21-C43A60C06BD1}">
      <dgm:prSet phldrT="[Text]" custT="1"/>
      <dgm:spPr>
        <a:ln>
          <a:solidFill>
            <a:srgbClr val="1C2A58"/>
          </a:solidFill>
        </a:ln>
      </dgm:spPr>
      <dgm:t>
        <a:bodyPr/>
        <a:lstStyle/>
        <a:p>
          <a:pPr algn="l"/>
          <a:r>
            <a:rPr lang="en-US" sz="3000" b="1" i="0" dirty="0" smtClean="0">
              <a:latin typeface="Avenir LT Std 85 Heavy" charset="0"/>
              <a:ea typeface="Avenir LT Std 85 Heavy" charset="0"/>
              <a:cs typeface="Avenir LT Std 85 Heavy" charset="0"/>
            </a:rPr>
            <a:t>Leakage Limits</a:t>
          </a:r>
          <a:endParaRPr lang="en-US" sz="3000" b="1" i="0" dirty="0">
            <a:latin typeface="Avenir LT Std 85 Heavy" charset="0"/>
            <a:ea typeface="Avenir LT Std 85 Heavy" charset="0"/>
            <a:cs typeface="Avenir LT Std 85 Heavy" charset="0"/>
          </a:endParaRPr>
        </a:p>
      </dgm:t>
    </dgm:pt>
    <dgm:pt modelId="{F359C45E-BA2E-4345-9263-88091C93B3E6}" type="parTrans" cxnId="{AAB9EEE1-467D-4D81-952C-E0E53C9E2F38}">
      <dgm:prSet/>
      <dgm:spPr/>
      <dgm:t>
        <a:bodyPr/>
        <a:lstStyle/>
        <a:p>
          <a:endParaRPr lang="en-US"/>
        </a:p>
      </dgm:t>
    </dgm:pt>
    <dgm:pt modelId="{487CB97C-D76F-496F-8F04-84B2D0B080E2}" type="sibTrans" cxnId="{AAB9EEE1-467D-4D81-952C-E0E53C9E2F38}">
      <dgm:prSet/>
      <dgm:spPr/>
      <dgm:t>
        <a:bodyPr/>
        <a:lstStyle/>
        <a:p>
          <a:endParaRPr lang="en-US"/>
        </a:p>
      </dgm:t>
    </dgm:pt>
    <dgm:pt modelId="{C42DE30D-F0E0-4A31-84F2-3472D7943232}">
      <dgm:prSet phldrT="[Text]" custT="1"/>
      <dgm:spPr/>
      <dgm:t>
        <a:bodyPr/>
        <a:lstStyle/>
        <a:p>
          <a:r>
            <a:rPr lang="en-US" sz="1800" dirty="0" smtClean="0">
              <a:latin typeface="Avenir LT Std 35 Light" charset="0"/>
              <a:ea typeface="Avenir LT Std 35 Light" charset="0"/>
              <a:cs typeface="Avenir LT Std 35 Light" charset="0"/>
            </a:rPr>
            <a:t>Leakage high and low limits</a:t>
          </a:r>
          <a:endParaRPr lang="en-US" sz="1800" dirty="0">
            <a:latin typeface="Avenir LT Std 35 Light" charset="0"/>
            <a:ea typeface="Avenir LT Std 35 Light" charset="0"/>
            <a:cs typeface="Avenir LT Std 35 Light" charset="0"/>
          </a:endParaRPr>
        </a:p>
      </dgm:t>
    </dgm:pt>
    <dgm:pt modelId="{6A0A78D0-50BA-420C-8241-19EE5089A65B}" type="parTrans" cxnId="{321CCBDC-CC11-4AD1-AA89-A62D3C6304C8}">
      <dgm:prSet/>
      <dgm:spPr/>
      <dgm:t>
        <a:bodyPr/>
        <a:lstStyle/>
        <a:p>
          <a:endParaRPr lang="en-US"/>
        </a:p>
      </dgm:t>
    </dgm:pt>
    <dgm:pt modelId="{9D133D0B-788B-494D-ABB5-34B08D8A7810}" type="sibTrans" cxnId="{321CCBDC-CC11-4AD1-AA89-A62D3C6304C8}">
      <dgm:prSet/>
      <dgm:spPr/>
      <dgm:t>
        <a:bodyPr/>
        <a:lstStyle/>
        <a:p>
          <a:endParaRPr lang="en-US"/>
        </a:p>
      </dgm:t>
    </dgm:pt>
    <dgm:pt modelId="{B5433988-3C10-40A4-A2E6-AC645E325232}">
      <dgm:prSet phldrT="[Text]" custT="1"/>
      <dgm:spPr/>
      <dgm:t>
        <a:bodyPr/>
        <a:lstStyle/>
        <a:p>
          <a:r>
            <a:rPr lang="en-US" sz="1800" dirty="0" smtClean="0">
              <a:latin typeface="Avenir LT Std 35 Light" charset="0"/>
              <a:ea typeface="Avenir LT Std 35 Light" charset="0"/>
              <a:cs typeface="Avenir LT Std 35 Light" charset="0"/>
            </a:rPr>
            <a:t>100msec samples</a:t>
          </a:r>
          <a:endParaRPr lang="en-US" sz="1800" dirty="0">
            <a:latin typeface="Avenir LT Std 35 Light" charset="0"/>
            <a:ea typeface="Avenir LT Std 35 Light" charset="0"/>
            <a:cs typeface="Avenir LT Std 35 Light" charset="0"/>
          </a:endParaRPr>
        </a:p>
      </dgm:t>
    </dgm:pt>
    <dgm:pt modelId="{82C5535C-BBA9-4D97-BC46-A3C7A7994AC1}" type="parTrans" cxnId="{BB33AEAF-E8F4-4834-8DD1-DD33603B9943}">
      <dgm:prSet/>
      <dgm:spPr/>
      <dgm:t>
        <a:bodyPr/>
        <a:lstStyle/>
        <a:p>
          <a:endParaRPr lang="en-US"/>
        </a:p>
      </dgm:t>
    </dgm:pt>
    <dgm:pt modelId="{67521839-C8BB-4013-A227-BD26DC474034}" type="sibTrans" cxnId="{BB33AEAF-E8F4-4834-8DD1-DD33603B9943}">
      <dgm:prSet/>
      <dgm:spPr/>
      <dgm:t>
        <a:bodyPr/>
        <a:lstStyle/>
        <a:p>
          <a:endParaRPr lang="en-US"/>
        </a:p>
      </dgm:t>
    </dgm:pt>
    <dgm:pt modelId="{B8CE1F6C-6261-4621-BF0E-B83A48B1EAE2}">
      <dgm:prSet phldrT="[Text]" custT="1"/>
      <dgm:spPr>
        <a:ln>
          <a:solidFill>
            <a:srgbClr val="1C2A58"/>
          </a:solidFill>
        </a:ln>
      </dgm:spPr>
      <dgm:t>
        <a:bodyPr/>
        <a:lstStyle/>
        <a:p>
          <a:pPr algn="l"/>
          <a:r>
            <a:rPr lang="en-US" sz="3000" b="1" i="0" dirty="0" smtClean="0">
              <a:latin typeface="Avenir LT Std 85 Heavy" charset="0"/>
              <a:ea typeface="Avenir LT Std 85 Heavy" charset="0"/>
              <a:cs typeface="Avenir LT Std 85 Heavy" charset="0"/>
            </a:rPr>
            <a:t>Arc Detection</a:t>
          </a:r>
          <a:endParaRPr lang="en-US" sz="3000" b="1" i="0" dirty="0">
            <a:latin typeface="Avenir LT Std 85 Heavy" charset="0"/>
            <a:ea typeface="Avenir LT Std 85 Heavy" charset="0"/>
            <a:cs typeface="Avenir LT Std 85 Heavy" charset="0"/>
          </a:endParaRPr>
        </a:p>
      </dgm:t>
    </dgm:pt>
    <dgm:pt modelId="{453A4CAE-3A28-4C50-BE91-CD3AA9F52E12}" type="parTrans" cxnId="{6DDF442E-C0B4-43B6-B0D3-877CCC5DFACC}">
      <dgm:prSet/>
      <dgm:spPr/>
      <dgm:t>
        <a:bodyPr/>
        <a:lstStyle/>
        <a:p>
          <a:endParaRPr lang="en-US"/>
        </a:p>
      </dgm:t>
    </dgm:pt>
    <dgm:pt modelId="{8DA5F884-B943-4054-895F-CFE2A608E24B}" type="sibTrans" cxnId="{6DDF442E-C0B4-43B6-B0D3-877CCC5DFACC}">
      <dgm:prSet/>
      <dgm:spPr/>
      <dgm:t>
        <a:bodyPr/>
        <a:lstStyle/>
        <a:p>
          <a:endParaRPr lang="en-US"/>
        </a:p>
      </dgm:t>
    </dgm:pt>
    <dgm:pt modelId="{305CB2C8-92E5-41C3-AF07-6EF2EE073050}">
      <dgm:prSet phldrT="[Text]" custT="1"/>
      <dgm:spPr/>
      <dgm:t>
        <a:bodyPr/>
        <a:lstStyle/>
        <a:p>
          <a:r>
            <a:rPr lang="en-US" sz="1800" dirty="0" smtClean="0">
              <a:latin typeface="Avenir LT Std 35 Light" charset="0"/>
              <a:ea typeface="Avenir LT Std 35 Light" charset="0"/>
              <a:cs typeface="Avenir LT Std 35 Light" charset="0"/>
            </a:rPr>
            <a:t>Arc Failure</a:t>
          </a:r>
          <a:endParaRPr lang="en-US" sz="1800" dirty="0">
            <a:latin typeface="Avenir LT Std 35 Light" charset="0"/>
            <a:ea typeface="Avenir LT Std 35 Light" charset="0"/>
            <a:cs typeface="Avenir LT Std 35 Light" charset="0"/>
          </a:endParaRPr>
        </a:p>
      </dgm:t>
    </dgm:pt>
    <dgm:pt modelId="{1510E725-05E4-46C0-91CB-186005382271}" type="parTrans" cxnId="{EB60971D-B5B4-452A-8337-0C865832D68F}">
      <dgm:prSet/>
      <dgm:spPr/>
      <dgm:t>
        <a:bodyPr/>
        <a:lstStyle/>
        <a:p>
          <a:endParaRPr lang="en-US"/>
        </a:p>
      </dgm:t>
    </dgm:pt>
    <dgm:pt modelId="{F4A302DF-1304-4D63-8066-3A736D37B008}" type="sibTrans" cxnId="{EB60971D-B5B4-452A-8337-0C865832D68F}">
      <dgm:prSet/>
      <dgm:spPr/>
      <dgm:t>
        <a:bodyPr/>
        <a:lstStyle/>
        <a:p>
          <a:endParaRPr lang="en-US"/>
        </a:p>
      </dgm:t>
    </dgm:pt>
    <dgm:pt modelId="{572A95FA-2ABF-4FE3-8A23-00223D7EA4E6}">
      <dgm:prSet phldrT="[Text]" custT="1"/>
      <dgm:spPr/>
      <dgm:t>
        <a:bodyPr/>
        <a:lstStyle/>
        <a:p>
          <a:r>
            <a:rPr lang="en-US" sz="1800" dirty="0" smtClean="0">
              <a:latin typeface="Avenir LT Std 35 Light" charset="0"/>
              <a:ea typeface="Avenir LT Std 35 Light" charset="0"/>
              <a:cs typeface="Avenir LT Std 35 Light" charset="0"/>
            </a:rPr>
            <a:t>Arc detection must be turned ON</a:t>
          </a:r>
          <a:endParaRPr lang="en-US" sz="1800" dirty="0">
            <a:latin typeface="Avenir LT Std 35 Light" charset="0"/>
            <a:ea typeface="Avenir LT Std 35 Light" charset="0"/>
            <a:cs typeface="Avenir LT Std 35 Light" charset="0"/>
          </a:endParaRPr>
        </a:p>
      </dgm:t>
    </dgm:pt>
    <dgm:pt modelId="{F7A238DF-A4CB-4BEC-8E8E-69E54D02342B}" type="parTrans" cxnId="{8838C913-DE15-491A-A906-0645413CBD26}">
      <dgm:prSet/>
      <dgm:spPr/>
      <dgm:t>
        <a:bodyPr/>
        <a:lstStyle/>
        <a:p>
          <a:endParaRPr lang="en-US"/>
        </a:p>
      </dgm:t>
    </dgm:pt>
    <dgm:pt modelId="{77DE9A6E-AD71-4EDA-8FE0-B5733E29D239}" type="sibTrans" cxnId="{8838C913-DE15-491A-A906-0645413CBD26}">
      <dgm:prSet/>
      <dgm:spPr/>
      <dgm:t>
        <a:bodyPr/>
        <a:lstStyle/>
        <a:p>
          <a:endParaRPr lang="en-US"/>
        </a:p>
      </dgm:t>
    </dgm:pt>
    <dgm:pt modelId="{A29FA142-C685-4FC1-98B1-0AA39E876A2A}" type="pres">
      <dgm:prSet presAssocID="{551093A5-E112-4A6D-B35D-30107B51C958}" presName="Name0" presStyleCnt="0">
        <dgm:presLayoutVars>
          <dgm:chMax val="7"/>
          <dgm:dir/>
          <dgm:animLvl val="lvl"/>
          <dgm:resizeHandles val="exact"/>
        </dgm:presLayoutVars>
      </dgm:prSet>
      <dgm:spPr/>
      <dgm:t>
        <a:bodyPr/>
        <a:lstStyle/>
        <a:p>
          <a:endParaRPr lang="en-US"/>
        </a:p>
      </dgm:t>
    </dgm:pt>
    <dgm:pt modelId="{1371A29F-4DA4-4340-9535-0817A93B2977}" type="pres">
      <dgm:prSet presAssocID="{788EE8E0-B834-4854-8AD2-9DCBCD651A41}" presName="circle1" presStyleLbl="node1" presStyleIdx="0" presStyleCnt="3"/>
      <dgm:spPr>
        <a:solidFill>
          <a:srgbClr val="1C2A58"/>
        </a:solidFill>
      </dgm:spPr>
      <dgm:t>
        <a:bodyPr/>
        <a:lstStyle/>
        <a:p>
          <a:endParaRPr lang="en-US"/>
        </a:p>
      </dgm:t>
    </dgm:pt>
    <dgm:pt modelId="{6AF81859-DFA3-47CD-9096-61FD6C06C28B}" type="pres">
      <dgm:prSet presAssocID="{788EE8E0-B834-4854-8AD2-9DCBCD651A41}" presName="space" presStyleCnt="0"/>
      <dgm:spPr/>
    </dgm:pt>
    <dgm:pt modelId="{FE208296-A1F7-4352-8D72-D5F372A609A3}" type="pres">
      <dgm:prSet presAssocID="{788EE8E0-B834-4854-8AD2-9DCBCD651A41}" presName="rect1" presStyleLbl="alignAcc1" presStyleIdx="0" presStyleCnt="3"/>
      <dgm:spPr/>
      <dgm:t>
        <a:bodyPr/>
        <a:lstStyle/>
        <a:p>
          <a:endParaRPr lang="en-US"/>
        </a:p>
      </dgm:t>
    </dgm:pt>
    <dgm:pt modelId="{C8456C4B-10FA-41DE-811C-FA5B696B934E}" type="pres">
      <dgm:prSet presAssocID="{9FD88F9C-65E5-46F7-8C21-C43A60C06BD1}" presName="vertSpace2" presStyleLbl="node1" presStyleIdx="0" presStyleCnt="3"/>
      <dgm:spPr/>
    </dgm:pt>
    <dgm:pt modelId="{EB58BE4C-F62D-4A47-BDDB-557462D5C9AE}" type="pres">
      <dgm:prSet presAssocID="{9FD88F9C-65E5-46F7-8C21-C43A60C06BD1}" presName="circle2" presStyleLbl="node1" presStyleIdx="1" presStyleCnt="3"/>
      <dgm:spPr>
        <a:solidFill>
          <a:srgbClr val="87D6F4"/>
        </a:solidFill>
      </dgm:spPr>
      <dgm:t>
        <a:bodyPr/>
        <a:lstStyle/>
        <a:p>
          <a:endParaRPr lang="en-US"/>
        </a:p>
      </dgm:t>
    </dgm:pt>
    <dgm:pt modelId="{EFF2BA11-33D1-45FE-B467-CD69999E01B3}" type="pres">
      <dgm:prSet presAssocID="{9FD88F9C-65E5-46F7-8C21-C43A60C06BD1}" presName="rect2" presStyleLbl="alignAcc1" presStyleIdx="1" presStyleCnt="3"/>
      <dgm:spPr/>
      <dgm:t>
        <a:bodyPr/>
        <a:lstStyle/>
        <a:p>
          <a:endParaRPr lang="en-US"/>
        </a:p>
      </dgm:t>
    </dgm:pt>
    <dgm:pt modelId="{83B77038-F19C-4D82-94AC-569A4398E129}" type="pres">
      <dgm:prSet presAssocID="{B8CE1F6C-6261-4621-BF0E-B83A48B1EAE2}" presName="vertSpace3" presStyleLbl="node1" presStyleIdx="1" presStyleCnt="3"/>
      <dgm:spPr/>
    </dgm:pt>
    <dgm:pt modelId="{5430FBAE-F976-41D8-9109-6B5DEAE9C3FF}" type="pres">
      <dgm:prSet presAssocID="{B8CE1F6C-6261-4621-BF0E-B83A48B1EAE2}" presName="circle3" presStyleLbl="node1" presStyleIdx="2" presStyleCnt="3"/>
      <dgm:spPr/>
    </dgm:pt>
    <dgm:pt modelId="{849BFBD9-64B5-46B8-B0F0-8F284644D7E9}" type="pres">
      <dgm:prSet presAssocID="{B8CE1F6C-6261-4621-BF0E-B83A48B1EAE2}" presName="rect3" presStyleLbl="alignAcc1" presStyleIdx="2" presStyleCnt="3"/>
      <dgm:spPr/>
      <dgm:t>
        <a:bodyPr/>
        <a:lstStyle/>
        <a:p>
          <a:endParaRPr lang="en-US"/>
        </a:p>
      </dgm:t>
    </dgm:pt>
    <dgm:pt modelId="{BDE478B4-418A-4D5F-97EF-B7527A2B2EE2}" type="pres">
      <dgm:prSet presAssocID="{788EE8E0-B834-4854-8AD2-9DCBCD651A41}" presName="rect1ParTx" presStyleLbl="alignAcc1" presStyleIdx="2" presStyleCnt="3">
        <dgm:presLayoutVars>
          <dgm:chMax val="1"/>
          <dgm:bulletEnabled val="1"/>
        </dgm:presLayoutVars>
      </dgm:prSet>
      <dgm:spPr/>
      <dgm:t>
        <a:bodyPr/>
        <a:lstStyle/>
        <a:p>
          <a:endParaRPr lang="en-US"/>
        </a:p>
      </dgm:t>
    </dgm:pt>
    <dgm:pt modelId="{015E33DE-DCB8-4219-AA46-64636857A461}" type="pres">
      <dgm:prSet presAssocID="{788EE8E0-B834-4854-8AD2-9DCBCD651A41}" presName="rect1ChTx" presStyleLbl="alignAcc1" presStyleIdx="2" presStyleCnt="3">
        <dgm:presLayoutVars>
          <dgm:bulletEnabled val="1"/>
        </dgm:presLayoutVars>
      </dgm:prSet>
      <dgm:spPr/>
      <dgm:t>
        <a:bodyPr/>
        <a:lstStyle/>
        <a:p>
          <a:endParaRPr lang="en-US"/>
        </a:p>
      </dgm:t>
    </dgm:pt>
    <dgm:pt modelId="{B4CC37E9-9F95-4E82-8CED-F4C35D0B3FF9}" type="pres">
      <dgm:prSet presAssocID="{9FD88F9C-65E5-46F7-8C21-C43A60C06BD1}" presName="rect2ParTx" presStyleLbl="alignAcc1" presStyleIdx="2" presStyleCnt="3">
        <dgm:presLayoutVars>
          <dgm:chMax val="1"/>
          <dgm:bulletEnabled val="1"/>
        </dgm:presLayoutVars>
      </dgm:prSet>
      <dgm:spPr/>
      <dgm:t>
        <a:bodyPr/>
        <a:lstStyle/>
        <a:p>
          <a:endParaRPr lang="en-US"/>
        </a:p>
      </dgm:t>
    </dgm:pt>
    <dgm:pt modelId="{D8B0086E-1DEE-4A1B-926A-CBE9E9B579D3}" type="pres">
      <dgm:prSet presAssocID="{9FD88F9C-65E5-46F7-8C21-C43A60C06BD1}" presName="rect2ChTx" presStyleLbl="alignAcc1" presStyleIdx="2" presStyleCnt="3">
        <dgm:presLayoutVars>
          <dgm:bulletEnabled val="1"/>
        </dgm:presLayoutVars>
      </dgm:prSet>
      <dgm:spPr/>
      <dgm:t>
        <a:bodyPr/>
        <a:lstStyle/>
        <a:p>
          <a:endParaRPr lang="en-US"/>
        </a:p>
      </dgm:t>
    </dgm:pt>
    <dgm:pt modelId="{C4F80469-85EB-4F07-8C6A-4BB198D55ED0}" type="pres">
      <dgm:prSet presAssocID="{B8CE1F6C-6261-4621-BF0E-B83A48B1EAE2}" presName="rect3ParTx" presStyleLbl="alignAcc1" presStyleIdx="2" presStyleCnt="3">
        <dgm:presLayoutVars>
          <dgm:chMax val="1"/>
          <dgm:bulletEnabled val="1"/>
        </dgm:presLayoutVars>
      </dgm:prSet>
      <dgm:spPr/>
      <dgm:t>
        <a:bodyPr/>
        <a:lstStyle/>
        <a:p>
          <a:endParaRPr lang="en-US"/>
        </a:p>
      </dgm:t>
    </dgm:pt>
    <dgm:pt modelId="{D44762AC-DBB5-4509-9B8A-CD8704BD6E57}" type="pres">
      <dgm:prSet presAssocID="{B8CE1F6C-6261-4621-BF0E-B83A48B1EAE2}" presName="rect3ChTx" presStyleLbl="alignAcc1" presStyleIdx="2" presStyleCnt="3">
        <dgm:presLayoutVars>
          <dgm:bulletEnabled val="1"/>
        </dgm:presLayoutVars>
      </dgm:prSet>
      <dgm:spPr/>
      <dgm:t>
        <a:bodyPr/>
        <a:lstStyle/>
        <a:p>
          <a:endParaRPr lang="en-US"/>
        </a:p>
      </dgm:t>
    </dgm:pt>
  </dgm:ptLst>
  <dgm:cxnLst>
    <dgm:cxn modelId="{8838C913-DE15-491A-A906-0645413CBD26}" srcId="{B8CE1F6C-6261-4621-BF0E-B83A48B1EAE2}" destId="{572A95FA-2ABF-4FE3-8A23-00223D7EA4E6}" srcOrd="1" destOrd="0" parTransId="{F7A238DF-A4CB-4BEC-8E8E-69E54D02342B}" sibTransId="{77DE9A6E-AD71-4EDA-8FE0-B5733E29D239}"/>
    <dgm:cxn modelId="{9A4AB3DE-DC66-461C-90E8-CB24DE25D7D7}" type="presOf" srcId="{305CB2C8-92E5-41C3-AF07-6EF2EE073050}" destId="{D44762AC-DBB5-4509-9B8A-CD8704BD6E57}" srcOrd="0" destOrd="0" presId="urn:microsoft.com/office/officeart/2005/8/layout/target3"/>
    <dgm:cxn modelId="{EB584CDE-3985-45C0-BBA3-F94896ADAB4D}" srcId="{788EE8E0-B834-4854-8AD2-9DCBCD651A41}" destId="{2430F305-0ABE-4437-962B-1F9F2CD08536}" srcOrd="1" destOrd="0" parTransId="{0CD7FC23-E191-41BD-92DD-FD9DBFCE1D31}" sibTransId="{747CA0F3-9704-4AD4-A1D6-B9143C029792}"/>
    <dgm:cxn modelId="{BCDC0CB5-006D-4254-B25F-9A9839B7601F}" type="presOf" srcId="{2430F305-0ABE-4437-962B-1F9F2CD08536}" destId="{015E33DE-DCB8-4219-AA46-64636857A461}" srcOrd="0" destOrd="1" presId="urn:microsoft.com/office/officeart/2005/8/layout/target3"/>
    <dgm:cxn modelId="{7F161040-E100-4EE3-A660-DDAB99DD2E01}" srcId="{551093A5-E112-4A6D-B35D-30107B51C958}" destId="{788EE8E0-B834-4854-8AD2-9DCBCD651A41}" srcOrd="0" destOrd="0" parTransId="{AFE9F0F1-F33A-4C30-9311-1B7735ED6A77}" sibTransId="{E95E8B38-86EF-4578-A848-0B31FB34450D}"/>
    <dgm:cxn modelId="{0DB69114-0F69-4FA7-ADAF-40E184F28524}" type="presOf" srcId="{788EE8E0-B834-4854-8AD2-9DCBCD651A41}" destId="{FE208296-A1F7-4352-8D72-D5F372A609A3}" srcOrd="0" destOrd="0" presId="urn:microsoft.com/office/officeart/2005/8/layout/target3"/>
    <dgm:cxn modelId="{D4479D13-7F35-49A0-982C-688049E78C33}" type="presOf" srcId="{572A95FA-2ABF-4FE3-8A23-00223D7EA4E6}" destId="{D44762AC-DBB5-4509-9B8A-CD8704BD6E57}" srcOrd="0" destOrd="1" presId="urn:microsoft.com/office/officeart/2005/8/layout/target3"/>
    <dgm:cxn modelId="{6DDF442E-C0B4-43B6-B0D3-877CCC5DFACC}" srcId="{551093A5-E112-4A6D-B35D-30107B51C958}" destId="{B8CE1F6C-6261-4621-BF0E-B83A48B1EAE2}" srcOrd="2" destOrd="0" parTransId="{453A4CAE-3A28-4C50-BE91-CD3AA9F52E12}" sibTransId="{8DA5F884-B943-4054-895F-CFE2A608E24B}"/>
    <dgm:cxn modelId="{DED8DDD1-E3F0-4DF2-83BA-2043902F3958}" type="presOf" srcId="{B8CE1F6C-6261-4621-BF0E-B83A48B1EAE2}" destId="{849BFBD9-64B5-46B8-B0F0-8F284644D7E9}" srcOrd="0" destOrd="0" presId="urn:microsoft.com/office/officeart/2005/8/layout/target3"/>
    <dgm:cxn modelId="{44AC7ED4-10DA-47CF-BE3A-416A32AD6FCC}" srcId="{788EE8E0-B834-4854-8AD2-9DCBCD651A41}" destId="{54E9D92C-3CCF-41E1-8D2C-B2FE09FD8D82}" srcOrd="0" destOrd="0" parTransId="{780F6C7C-BAD6-46FA-9EC0-4B8A12119577}" sibTransId="{47DC2DD3-8A07-4399-80E5-146A424E38DA}"/>
    <dgm:cxn modelId="{A338D8F3-A129-440A-9E8C-7B5897F10904}" type="presOf" srcId="{551093A5-E112-4A6D-B35D-30107B51C958}" destId="{A29FA142-C685-4FC1-98B1-0AA39E876A2A}" srcOrd="0" destOrd="0" presId="urn:microsoft.com/office/officeart/2005/8/layout/target3"/>
    <dgm:cxn modelId="{954A5666-245C-477D-AE3D-767C702CBE92}" type="presOf" srcId="{788EE8E0-B834-4854-8AD2-9DCBCD651A41}" destId="{BDE478B4-418A-4D5F-97EF-B7527A2B2EE2}" srcOrd="1" destOrd="0" presId="urn:microsoft.com/office/officeart/2005/8/layout/target3"/>
    <dgm:cxn modelId="{252D033B-78B4-4DE3-A7FD-2D328988F1D3}" type="presOf" srcId="{C42DE30D-F0E0-4A31-84F2-3472D7943232}" destId="{D8B0086E-1DEE-4A1B-926A-CBE9E9B579D3}" srcOrd="0" destOrd="0" presId="urn:microsoft.com/office/officeart/2005/8/layout/target3"/>
    <dgm:cxn modelId="{58F3E9B4-9864-4F1F-92F3-989ECF208246}" type="presOf" srcId="{9FD88F9C-65E5-46F7-8C21-C43A60C06BD1}" destId="{EFF2BA11-33D1-45FE-B467-CD69999E01B3}" srcOrd="0" destOrd="0" presId="urn:microsoft.com/office/officeart/2005/8/layout/target3"/>
    <dgm:cxn modelId="{AAB9EEE1-467D-4D81-952C-E0E53C9E2F38}" srcId="{551093A5-E112-4A6D-B35D-30107B51C958}" destId="{9FD88F9C-65E5-46F7-8C21-C43A60C06BD1}" srcOrd="1" destOrd="0" parTransId="{F359C45E-BA2E-4345-9263-88091C93B3E6}" sibTransId="{487CB97C-D76F-496F-8F04-84B2D0B080E2}"/>
    <dgm:cxn modelId="{ACB01D4A-A6E1-4AC1-8E55-8A3A0AAA6261}" type="presOf" srcId="{9FD88F9C-65E5-46F7-8C21-C43A60C06BD1}" destId="{B4CC37E9-9F95-4E82-8CED-F4C35D0B3FF9}" srcOrd="1" destOrd="0" presId="urn:microsoft.com/office/officeart/2005/8/layout/target3"/>
    <dgm:cxn modelId="{94871F32-A5CC-48D4-BEC9-2B2620647132}" type="presOf" srcId="{B8CE1F6C-6261-4621-BF0E-B83A48B1EAE2}" destId="{C4F80469-85EB-4F07-8C6A-4BB198D55ED0}" srcOrd="1" destOrd="0" presId="urn:microsoft.com/office/officeart/2005/8/layout/target3"/>
    <dgm:cxn modelId="{EB60971D-B5B4-452A-8337-0C865832D68F}" srcId="{B8CE1F6C-6261-4621-BF0E-B83A48B1EAE2}" destId="{305CB2C8-92E5-41C3-AF07-6EF2EE073050}" srcOrd="0" destOrd="0" parTransId="{1510E725-05E4-46C0-91CB-186005382271}" sibTransId="{F4A302DF-1304-4D63-8066-3A736D37B008}"/>
    <dgm:cxn modelId="{5BCA4E73-1E6D-426C-953D-DF7E6BB16FE6}" type="presOf" srcId="{B5433988-3C10-40A4-A2E6-AC645E325232}" destId="{D8B0086E-1DEE-4A1B-926A-CBE9E9B579D3}" srcOrd="0" destOrd="1" presId="urn:microsoft.com/office/officeart/2005/8/layout/target3"/>
    <dgm:cxn modelId="{BB33AEAF-E8F4-4834-8DD1-DD33603B9943}" srcId="{9FD88F9C-65E5-46F7-8C21-C43A60C06BD1}" destId="{B5433988-3C10-40A4-A2E6-AC645E325232}" srcOrd="1" destOrd="0" parTransId="{82C5535C-BBA9-4D97-BC46-A3C7A7994AC1}" sibTransId="{67521839-C8BB-4013-A227-BD26DC474034}"/>
    <dgm:cxn modelId="{D8362DE0-ABEE-49F0-9907-4F46F3AC3C99}" type="presOf" srcId="{54E9D92C-3CCF-41E1-8D2C-B2FE09FD8D82}" destId="{015E33DE-DCB8-4219-AA46-64636857A461}" srcOrd="0" destOrd="0" presId="urn:microsoft.com/office/officeart/2005/8/layout/target3"/>
    <dgm:cxn modelId="{321CCBDC-CC11-4AD1-AA89-A62D3C6304C8}" srcId="{9FD88F9C-65E5-46F7-8C21-C43A60C06BD1}" destId="{C42DE30D-F0E0-4A31-84F2-3472D7943232}" srcOrd="0" destOrd="0" parTransId="{6A0A78D0-50BA-420C-8241-19EE5089A65B}" sibTransId="{9D133D0B-788B-494D-ABB5-34B08D8A7810}"/>
    <dgm:cxn modelId="{341C51EA-69E7-4D17-A642-7D48AB5554AE}" type="presParOf" srcId="{A29FA142-C685-4FC1-98B1-0AA39E876A2A}" destId="{1371A29F-4DA4-4340-9535-0817A93B2977}" srcOrd="0" destOrd="0" presId="urn:microsoft.com/office/officeart/2005/8/layout/target3"/>
    <dgm:cxn modelId="{A8E5AD94-6558-41D5-BB5D-5E615336648E}" type="presParOf" srcId="{A29FA142-C685-4FC1-98B1-0AA39E876A2A}" destId="{6AF81859-DFA3-47CD-9096-61FD6C06C28B}" srcOrd="1" destOrd="0" presId="urn:microsoft.com/office/officeart/2005/8/layout/target3"/>
    <dgm:cxn modelId="{D64FDF99-D176-489D-9FA9-0904A797F1F2}" type="presParOf" srcId="{A29FA142-C685-4FC1-98B1-0AA39E876A2A}" destId="{FE208296-A1F7-4352-8D72-D5F372A609A3}" srcOrd="2" destOrd="0" presId="urn:microsoft.com/office/officeart/2005/8/layout/target3"/>
    <dgm:cxn modelId="{EE689F3D-826A-4107-AB0F-49F0DFD7DD69}" type="presParOf" srcId="{A29FA142-C685-4FC1-98B1-0AA39E876A2A}" destId="{C8456C4B-10FA-41DE-811C-FA5B696B934E}" srcOrd="3" destOrd="0" presId="urn:microsoft.com/office/officeart/2005/8/layout/target3"/>
    <dgm:cxn modelId="{1FAD86F7-AB89-48C7-8531-73AEA6A47938}" type="presParOf" srcId="{A29FA142-C685-4FC1-98B1-0AA39E876A2A}" destId="{EB58BE4C-F62D-4A47-BDDB-557462D5C9AE}" srcOrd="4" destOrd="0" presId="urn:microsoft.com/office/officeart/2005/8/layout/target3"/>
    <dgm:cxn modelId="{53AF12BC-8A70-49B2-8A20-F088D2C9086A}" type="presParOf" srcId="{A29FA142-C685-4FC1-98B1-0AA39E876A2A}" destId="{EFF2BA11-33D1-45FE-B467-CD69999E01B3}" srcOrd="5" destOrd="0" presId="urn:microsoft.com/office/officeart/2005/8/layout/target3"/>
    <dgm:cxn modelId="{F85680B4-67D9-4191-A7E9-55C4CFA0E389}" type="presParOf" srcId="{A29FA142-C685-4FC1-98B1-0AA39E876A2A}" destId="{83B77038-F19C-4D82-94AC-569A4398E129}" srcOrd="6" destOrd="0" presId="urn:microsoft.com/office/officeart/2005/8/layout/target3"/>
    <dgm:cxn modelId="{54E493F4-D2F8-4359-BA59-39A919076593}" type="presParOf" srcId="{A29FA142-C685-4FC1-98B1-0AA39E876A2A}" destId="{5430FBAE-F976-41D8-9109-6B5DEAE9C3FF}" srcOrd="7" destOrd="0" presId="urn:microsoft.com/office/officeart/2005/8/layout/target3"/>
    <dgm:cxn modelId="{FC7770A8-39E4-4666-A179-6C105D466852}" type="presParOf" srcId="{A29FA142-C685-4FC1-98B1-0AA39E876A2A}" destId="{849BFBD9-64B5-46B8-B0F0-8F284644D7E9}" srcOrd="8" destOrd="0" presId="urn:microsoft.com/office/officeart/2005/8/layout/target3"/>
    <dgm:cxn modelId="{74C79C6B-095C-4016-B38D-A19F16220E85}" type="presParOf" srcId="{A29FA142-C685-4FC1-98B1-0AA39E876A2A}" destId="{BDE478B4-418A-4D5F-97EF-B7527A2B2EE2}" srcOrd="9" destOrd="0" presId="urn:microsoft.com/office/officeart/2005/8/layout/target3"/>
    <dgm:cxn modelId="{2537E4E6-2911-42C4-B5D6-8CBD7DC61B5B}" type="presParOf" srcId="{A29FA142-C685-4FC1-98B1-0AA39E876A2A}" destId="{015E33DE-DCB8-4219-AA46-64636857A461}" srcOrd="10" destOrd="0" presId="urn:microsoft.com/office/officeart/2005/8/layout/target3"/>
    <dgm:cxn modelId="{0909CF02-9F45-45C1-B357-6E638CF1B43A}" type="presParOf" srcId="{A29FA142-C685-4FC1-98B1-0AA39E876A2A}" destId="{B4CC37E9-9F95-4E82-8CED-F4C35D0B3FF9}" srcOrd="11" destOrd="0" presId="urn:microsoft.com/office/officeart/2005/8/layout/target3"/>
    <dgm:cxn modelId="{EFA4BF71-5F35-44BF-B462-7EE21CE0711D}" type="presParOf" srcId="{A29FA142-C685-4FC1-98B1-0AA39E876A2A}" destId="{D8B0086E-1DEE-4A1B-926A-CBE9E9B579D3}" srcOrd="12" destOrd="0" presId="urn:microsoft.com/office/officeart/2005/8/layout/target3"/>
    <dgm:cxn modelId="{E08CAD40-3A5E-4D55-BB23-7F8A9FB085FD}" type="presParOf" srcId="{A29FA142-C685-4FC1-98B1-0AA39E876A2A}" destId="{C4F80469-85EB-4F07-8C6A-4BB198D55ED0}" srcOrd="13" destOrd="0" presId="urn:microsoft.com/office/officeart/2005/8/layout/target3"/>
    <dgm:cxn modelId="{CBA8D05D-F03D-4A1B-9A73-99EBC9A25982}" type="presParOf" srcId="{A29FA142-C685-4FC1-98B1-0AA39E876A2A}" destId="{D44762AC-DBB5-4509-9B8A-CD8704BD6E57}"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D2BA79-38E2-4C2A-B000-2147F4CE65F9}" type="doc">
      <dgm:prSet loTypeId="urn:microsoft.com/office/officeart/2005/8/layout/lProcess3" loCatId="list" qsTypeId="urn:microsoft.com/office/officeart/2005/8/quickstyle/simple3" qsCatId="simple" csTypeId="urn:microsoft.com/office/officeart/2005/8/colors/accent1_2" csCatId="accent1" phldr="1"/>
      <dgm:spPr/>
      <dgm:t>
        <a:bodyPr/>
        <a:lstStyle/>
        <a:p>
          <a:endParaRPr lang="en-US"/>
        </a:p>
      </dgm:t>
    </dgm:pt>
    <dgm:pt modelId="{D45B7370-9B5E-4A91-A47E-26FADEB9E115}">
      <dgm:prSet phldrT="[Text]" custT="1"/>
      <dgm:spPr>
        <a:solidFill>
          <a:srgbClr val="1C2A58"/>
        </a:solidFill>
      </dgm:spPr>
      <dgm:t>
        <a:bodyPr/>
        <a:lstStyle/>
        <a:p>
          <a:r>
            <a:rPr lang="en-US" sz="1800" b="1" i="0" dirty="0" smtClean="0">
              <a:solidFill>
                <a:schemeClr val="bg1"/>
              </a:solidFill>
              <a:latin typeface="Avenir LT Std 85 Heavy" charset="0"/>
              <a:ea typeface="Avenir LT Std 85 Heavy" charset="0"/>
              <a:cs typeface="Avenir LT Std 85 Heavy" charset="0"/>
            </a:rPr>
            <a:t>Understanding the </a:t>
          </a:r>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a:t>
          </a:r>
          <a:endParaRPr lang="en-US" sz="1800" b="1" i="0" dirty="0">
            <a:solidFill>
              <a:schemeClr val="bg1"/>
            </a:solidFill>
            <a:latin typeface="Avenir LT Std 85 Heavy" charset="0"/>
            <a:ea typeface="Avenir LT Std 85 Heavy" charset="0"/>
            <a:cs typeface="Avenir LT Std 85 Heavy" charset="0"/>
          </a:endParaRPr>
        </a:p>
      </dgm:t>
    </dgm:pt>
    <dgm:pt modelId="{2D36B3DB-84EB-4ED9-AB64-A00054A6B139}" type="par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0DCDA38D-D2BB-4EEF-93D3-3EE200B3C68C}" type="sibTrans" cxnId="{FB755328-1956-4AA4-A94F-377170F76D5E}">
      <dgm:prSet/>
      <dgm:spPr/>
      <dgm:t>
        <a:bodyPr/>
        <a:lstStyle/>
        <a:p>
          <a:endParaRPr lang="en-US">
            <a:latin typeface="Avenir LT Std 35 Light" charset="0"/>
            <a:ea typeface="Avenir LT Std 35 Light" charset="0"/>
            <a:cs typeface="Avenir LT Std 35 Light" charset="0"/>
          </a:endParaRPr>
        </a:p>
      </dgm:t>
    </dgm:pt>
    <dgm:pt modelId="{18D3F3E7-3703-4A15-A06B-794399891BAC}">
      <dgm:prSet phldrT="[Text]" custT="1"/>
      <dgm:spPr>
        <a:solidFill>
          <a:schemeClr val="lt1">
            <a:hueOff val="0"/>
            <a:satOff val="0"/>
            <a:lumOff val="0"/>
          </a:schemeClr>
        </a:solidFill>
        <a:ln>
          <a:solidFill>
            <a:srgbClr val="1C2A58"/>
          </a:solidFill>
        </a:ln>
      </dgm:spPr>
      <dgm:t>
        <a:bodyPr/>
        <a:lstStyle/>
        <a:p>
          <a:r>
            <a:rPr lang="en-US" sz="1400" smtClean="0">
              <a:latin typeface="Avenir LT Std 35 Light" charset="0"/>
              <a:ea typeface="Avenir LT Std 35 Light" charset="0"/>
              <a:cs typeface="Avenir LT Std 35 Light" charset="0"/>
            </a:rPr>
            <a:t>What is hipot test?</a:t>
          </a:r>
          <a:endParaRPr lang="en-US" sz="1400" dirty="0">
            <a:latin typeface="Avenir LT Std 35 Light" charset="0"/>
            <a:ea typeface="Avenir LT Std 35 Light" charset="0"/>
            <a:cs typeface="Avenir LT Std 35 Light" charset="0"/>
          </a:endParaRPr>
        </a:p>
      </dgm:t>
    </dgm:pt>
    <dgm:pt modelId="{25D7DF4D-9130-4A44-ADFB-8176FE7D8B1C}" type="par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C856381B-790B-40BE-BDC2-83057149C552}" type="sibTrans" cxnId="{82B0DBEF-FBAB-46C9-A0D0-BD7379843BAF}">
      <dgm:prSet/>
      <dgm:spPr/>
      <dgm:t>
        <a:bodyPr/>
        <a:lstStyle/>
        <a:p>
          <a:endParaRPr lang="en-US">
            <a:latin typeface="Avenir LT Std 35 Light" charset="0"/>
            <a:ea typeface="Avenir LT Std 35 Light" charset="0"/>
            <a:cs typeface="Avenir LT Std 35 Light" charset="0"/>
          </a:endParaRPr>
        </a:p>
      </dgm:t>
    </dgm:pt>
    <dgm:pt modelId="{DE9D18FA-0F78-4FB6-92AD-BD298FCF691A}">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Requirements </a:t>
          </a:r>
          <a:endParaRPr lang="en-US" sz="1800" b="1" i="0" dirty="0">
            <a:solidFill>
              <a:schemeClr val="bg1"/>
            </a:solidFill>
            <a:latin typeface="Avenir LT Std 85 Heavy" charset="0"/>
            <a:ea typeface="Avenir LT Std 85 Heavy" charset="0"/>
            <a:cs typeface="Avenir LT Std 85 Heavy" charset="0"/>
          </a:endParaRPr>
        </a:p>
      </dgm:t>
    </dgm:pt>
    <dgm:pt modelId="{66B437D2-736B-404E-98A5-FCD6C485A3BD}" type="par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414ED3D1-AE4F-4EFA-B35D-8B1D21C89EBB}" type="sibTrans" cxnId="{98FB1F6F-CB75-429C-955B-D777212D48F8}">
      <dgm:prSet/>
      <dgm:spPr/>
      <dgm:t>
        <a:bodyPr/>
        <a:lstStyle/>
        <a:p>
          <a:endParaRPr lang="en-US">
            <a:latin typeface="Avenir LT Std 35 Light" charset="0"/>
            <a:ea typeface="Avenir LT Std 35 Light" charset="0"/>
            <a:cs typeface="Avenir LT Std 35 Light" charset="0"/>
          </a:endParaRPr>
        </a:p>
      </dgm:t>
    </dgm:pt>
    <dgm:pt modelId="{5EB4679D-0C6E-4212-932A-642742DB7863}">
      <dgm:prSet phldrT="[Text]" custT="1"/>
      <dgm:spPr>
        <a:solidFill>
          <a:schemeClr val="lt1">
            <a:hueOff val="0"/>
            <a:satOff val="0"/>
            <a:lumOff val="0"/>
          </a:schemeClr>
        </a:solidFill>
        <a:ln>
          <a:solidFill>
            <a:srgbClr val="1C2A58"/>
          </a:solidFill>
        </a:ln>
      </dgm:spPr>
      <dgm:t>
        <a:bodyPr/>
        <a:lstStyle/>
        <a:p>
          <a:pPr marL="171450" lvl="1" indent="0" algn="l" defTabSz="711200">
            <a:lnSpc>
              <a:spcPct val="90000"/>
            </a:lnSpc>
            <a:spcBef>
              <a:spcPct val="0"/>
            </a:spcBef>
            <a:spcAft>
              <a:spcPct val="15000"/>
            </a:spcAft>
            <a:buNone/>
          </a:pPr>
          <a:r>
            <a:rPr lang="en-US" sz="1400" dirty="0" smtClean="0">
              <a:latin typeface="Avenir LT Std 35 Light" charset="0"/>
              <a:ea typeface="Avenir LT Std 35 Light" charset="0"/>
              <a:cs typeface="Avenir LT Std 35 Light" charset="0"/>
            </a:rPr>
            <a:t>Test Parameters</a:t>
          </a:r>
          <a:endParaRPr lang="en-US" sz="1400" b="0" dirty="0">
            <a:latin typeface="Avenir LT Std 35 Light" charset="0"/>
            <a:ea typeface="Avenir LT Std 35 Light" charset="0"/>
            <a:cs typeface="Avenir LT Std 35 Light" charset="0"/>
          </a:endParaRPr>
        </a:p>
      </dgm:t>
    </dgm:pt>
    <dgm:pt modelId="{E8106485-B468-4E8F-9679-9455FEB1CEF4}" type="par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2133132E-98B0-49D6-969E-16E2074A86F1}" type="sibTrans" cxnId="{9EC19953-092D-48B4-9C4F-B2133F5E1A4E}">
      <dgm:prSet/>
      <dgm:spPr/>
      <dgm:t>
        <a:bodyPr/>
        <a:lstStyle/>
        <a:p>
          <a:endParaRPr lang="en-US">
            <a:latin typeface="Avenir LT Std 35 Light" charset="0"/>
            <a:ea typeface="Avenir LT Std 35 Light" charset="0"/>
            <a:cs typeface="Avenir LT Std 35 Light" charset="0"/>
          </a:endParaRPr>
        </a:p>
      </dgm:t>
    </dgm:pt>
    <dgm:pt modelId="{032F7FF6-B87B-4F34-A7A8-48167B863E10}">
      <dgm:prSet phldrT="[Text]" custT="1"/>
      <dgm:spPr>
        <a:solidFill>
          <a:srgbClr val="1C2A58"/>
        </a:solidFill>
      </dgm:spPr>
      <dgm:t>
        <a:bodyPr/>
        <a:lstStyle/>
        <a:p>
          <a:r>
            <a:rPr lang="en-US" sz="1800" b="1" i="0" dirty="0" err="1" smtClean="0">
              <a:solidFill>
                <a:schemeClr val="bg1"/>
              </a:solidFill>
              <a:latin typeface="Avenir LT Std 85 Heavy" charset="0"/>
              <a:ea typeface="Avenir LT Std 85 Heavy" charset="0"/>
              <a:cs typeface="Avenir LT Std 85 Heavy" charset="0"/>
            </a:rPr>
            <a:t>Hipot</a:t>
          </a:r>
          <a:r>
            <a:rPr lang="en-US" sz="1800" b="1" i="0" dirty="0" smtClean="0">
              <a:solidFill>
                <a:schemeClr val="bg1"/>
              </a:solidFill>
              <a:latin typeface="Avenir LT Std 85 Heavy" charset="0"/>
              <a:ea typeface="Avenir LT Std 85 Heavy" charset="0"/>
              <a:cs typeface="Avenir LT Std 85 Heavy" charset="0"/>
            </a:rPr>
            <a:t> Test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Considerations </a:t>
          </a:r>
          <a:br>
            <a:rPr lang="en-US" sz="1800" b="1" i="0" dirty="0" smtClean="0">
              <a:solidFill>
                <a:schemeClr val="bg1"/>
              </a:solidFill>
              <a:latin typeface="Avenir LT Std 85 Heavy" charset="0"/>
              <a:ea typeface="Avenir LT Std 85 Heavy" charset="0"/>
              <a:cs typeface="Avenir LT Std 85 Heavy" charset="0"/>
            </a:rPr>
          </a:br>
          <a:r>
            <a:rPr lang="en-US" sz="1800" b="1" i="0" dirty="0" smtClean="0">
              <a:solidFill>
                <a:schemeClr val="bg1"/>
              </a:solidFill>
              <a:latin typeface="Avenir LT Std 85 Heavy" charset="0"/>
              <a:ea typeface="Avenir LT Std 85 Heavy" charset="0"/>
              <a:cs typeface="Avenir LT Std 85 Heavy" charset="0"/>
            </a:rPr>
            <a:t>and Failures</a:t>
          </a:r>
          <a:endParaRPr lang="en-US" sz="1800" b="1" i="0" dirty="0">
            <a:solidFill>
              <a:schemeClr val="bg1"/>
            </a:solidFill>
            <a:latin typeface="Avenir LT Std 85 Heavy" charset="0"/>
            <a:ea typeface="Avenir LT Std 85 Heavy" charset="0"/>
            <a:cs typeface="Avenir LT Std 85 Heavy" charset="0"/>
          </a:endParaRPr>
        </a:p>
      </dgm:t>
    </dgm:pt>
    <dgm:pt modelId="{07C85CBC-AC78-41AF-9B60-3CCDA4FF6E83}" type="par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FD2ED0DD-ED8D-40B4-879B-ADB68A7E85ED}" type="sibTrans" cxnId="{44A85283-D9B8-44B4-BDB0-FB7ED6FA2DB4}">
      <dgm:prSet/>
      <dgm:spPr/>
      <dgm:t>
        <a:bodyPr/>
        <a:lstStyle/>
        <a:p>
          <a:endParaRPr lang="en-US">
            <a:latin typeface="Avenir LT Std 35 Light" charset="0"/>
            <a:ea typeface="Avenir LT Std 35 Light" charset="0"/>
            <a:cs typeface="Avenir LT Std 35 Light" charset="0"/>
          </a:endParaRPr>
        </a:p>
      </dgm:t>
    </dgm:pt>
    <dgm:pt modelId="{8E7D2445-A833-45CE-9848-8D09A5D8FCCA}">
      <dgm:prSet phldrT="[Text]" custT="1"/>
      <dgm:spPr>
        <a:solidFill>
          <a:schemeClr val="lt1">
            <a:hueOff val="0"/>
            <a:satOff val="0"/>
            <a:lumOff val="0"/>
          </a:schemeClr>
        </a:solidFill>
        <a:ln>
          <a:solidFill>
            <a:srgbClr val="1C2A58"/>
          </a:solidFill>
        </a:ln>
      </dgm:spPr>
      <dgm:t>
        <a:bodyPr/>
        <a:lstStyle/>
        <a:p>
          <a:r>
            <a:rPr lang="en-US" sz="1400" b="0" smtClean="0">
              <a:latin typeface="Avenir LT Std 35 Light" charset="0"/>
              <a:ea typeface="Avenir LT Std 35 Light" charset="0"/>
              <a:cs typeface="Avenir LT Std 35 Light" charset="0"/>
            </a:rPr>
            <a:t>Leakage Current and Dielectric Breakdown</a:t>
          </a:r>
          <a:endParaRPr lang="en-US" sz="1400" dirty="0">
            <a:latin typeface="Avenir LT Std 35 Light" charset="0"/>
            <a:ea typeface="Avenir LT Std 35 Light" charset="0"/>
            <a:cs typeface="Avenir LT Std 35 Light" charset="0"/>
          </a:endParaRPr>
        </a:p>
      </dgm:t>
    </dgm:pt>
    <dgm:pt modelId="{36BB2E99-7ECE-4E0B-A503-B8237E45095F}" type="par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C892075E-E518-4FA2-89A1-1B92EC33727C}" type="sibTrans" cxnId="{7BECAAC4-301F-4E25-877D-533AF2155138}">
      <dgm:prSet/>
      <dgm:spPr/>
      <dgm:t>
        <a:bodyPr/>
        <a:lstStyle/>
        <a:p>
          <a:endParaRPr lang="en-US">
            <a:latin typeface="Avenir LT Std 35 Light" charset="0"/>
            <a:ea typeface="Avenir LT Std 35 Light" charset="0"/>
            <a:cs typeface="Avenir LT Std 35 Light" charset="0"/>
          </a:endParaRPr>
        </a:p>
      </dgm:t>
    </dgm:pt>
    <dgm:pt modelId="{1288FD46-7B43-42EB-BED3-02769ACCC33A}">
      <dgm:prSet phldrT="[Text]" custT="1"/>
      <dgm:spPr>
        <a:solidFill>
          <a:schemeClr val="lt1">
            <a:hueOff val="0"/>
            <a:satOff val="0"/>
            <a:lumOff val="0"/>
          </a:schemeClr>
        </a:solidFill>
        <a:ln>
          <a:solidFill>
            <a:srgbClr val="1C2A58"/>
          </a:solidFill>
        </a:ln>
      </dgm:spPr>
      <dgm:t>
        <a:bodyPr/>
        <a:lstStyle/>
        <a:p>
          <a:r>
            <a:rPr lang="en-US" sz="1400" dirty="0" smtClean="0">
              <a:latin typeface="Avenir LT Std 35 Light" charset="0"/>
              <a:ea typeface="Avenir LT Std 35 Light" charset="0"/>
              <a:cs typeface="Avenir LT Std 35 Light" charset="0"/>
            </a:rPr>
            <a:t>What is tested?</a:t>
          </a:r>
          <a:endParaRPr lang="en-US" sz="1400" dirty="0">
            <a:latin typeface="Avenir LT Std 35 Light" charset="0"/>
            <a:ea typeface="Avenir LT Std 35 Light" charset="0"/>
            <a:cs typeface="Avenir LT Std 35 Light" charset="0"/>
          </a:endParaRPr>
        </a:p>
      </dgm:t>
    </dgm:pt>
    <dgm:pt modelId="{36859E79-67BE-4144-9AC6-6899AFE400F2}" type="par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A6AE55C3-FA30-4E51-A7B0-A1D7C4D0EBFA}" type="sibTrans" cxnId="{39439E8D-9593-4AF1-A8A3-84F85E5962FF}">
      <dgm:prSet/>
      <dgm:spPr/>
      <dgm:t>
        <a:bodyPr/>
        <a:lstStyle/>
        <a:p>
          <a:endParaRPr lang="en-US">
            <a:latin typeface="Avenir LT Std 35 Light" charset="0"/>
            <a:ea typeface="Avenir LT Std 35 Light" charset="0"/>
            <a:cs typeface="Avenir LT Std 35 Light" charset="0"/>
          </a:endParaRPr>
        </a:p>
      </dgm:t>
    </dgm:pt>
    <dgm:pt modelId="{6647BBB4-F742-486A-AC12-F220D3ED3B1D}">
      <dgm:prSet phldrT="[Text]" custT="1"/>
      <dgm:spPr>
        <a:solidFill>
          <a:schemeClr val="lt1">
            <a:hueOff val="0"/>
            <a:satOff val="0"/>
            <a:lumOff val="0"/>
          </a:schemeClr>
        </a:solidFill>
        <a:ln>
          <a:solidFill>
            <a:srgbClr val="1C2A58"/>
          </a:solidFill>
        </a:ln>
      </dgm:spPr>
      <dgm:t>
        <a:bodyPr/>
        <a:lstStyle/>
        <a:p>
          <a:r>
            <a:rPr lang="en-US" sz="1400" smtClean="0">
              <a:latin typeface="Avenir LT Std 35 Light" charset="0"/>
              <a:ea typeface="Avenir LT Std 35 Light" charset="0"/>
              <a:cs typeface="Avenir LT Std 35 Light" charset="0"/>
            </a:rPr>
            <a:t>Arc Detection</a:t>
          </a:r>
          <a:endParaRPr lang="en-US" sz="1400" dirty="0">
            <a:latin typeface="Avenir LT Std 35 Light" charset="0"/>
            <a:ea typeface="Avenir LT Std 35 Light" charset="0"/>
            <a:cs typeface="Avenir LT Std 35 Light" charset="0"/>
          </a:endParaRPr>
        </a:p>
      </dgm:t>
    </dgm:pt>
    <dgm:pt modelId="{449A45BD-EE86-4D2E-B334-D55907E51E9C}" type="par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E386941E-5F79-4194-A71A-D46C03F6D393}" type="sibTrans" cxnId="{04BE6710-0076-4A91-B511-184C3B32FFEB}">
      <dgm:prSet/>
      <dgm:spPr/>
      <dgm:t>
        <a:bodyPr/>
        <a:lstStyle/>
        <a:p>
          <a:endParaRPr lang="en-US">
            <a:latin typeface="Avenir LT Std 35 Light" charset="0"/>
            <a:ea typeface="Avenir LT Std 35 Light" charset="0"/>
            <a:cs typeface="Avenir LT Std 35 Light" charset="0"/>
          </a:endParaRPr>
        </a:p>
      </dgm:t>
    </dgm:pt>
    <dgm:pt modelId="{1437864F-D3BC-FF46-AB30-CC63AF7AE733}" type="pres">
      <dgm:prSet presAssocID="{A1D2BA79-38E2-4C2A-B000-2147F4CE65F9}" presName="Name0" presStyleCnt="0">
        <dgm:presLayoutVars>
          <dgm:chPref val="3"/>
          <dgm:dir/>
          <dgm:animLvl val="lvl"/>
          <dgm:resizeHandles/>
        </dgm:presLayoutVars>
      </dgm:prSet>
      <dgm:spPr/>
      <dgm:t>
        <a:bodyPr/>
        <a:lstStyle/>
        <a:p>
          <a:endParaRPr lang="en-US"/>
        </a:p>
      </dgm:t>
    </dgm:pt>
    <dgm:pt modelId="{4EF08210-A5A8-3C40-8E6A-2055EBF902F2}" type="pres">
      <dgm:prSet presAssocID="{D45B7370-9B5E-4A91-A47E-26FADEB9E115}" presName="horFlow" presStyleCnt="0"/>
      <dgm:spPr/>
    </dgm:pt>
    <dgm:pt modelId="{183A9953-991A-9B4C-A497-974D6810EAFC}" type="pres">
      <dgm:prSet presAssocID="{D45B7370-9B5E-4A91-A47E-26FADEB9E115}" presName="bigChev" presStyleLbl="node1" presStyleIdx="0" presStyleCnt="3"/>
      <dgm:spPr/>
      <dgm:t>
        <a:bodyPr/>
        <a:lstStyle/>
        <a:p>
          <a:endParaRPr lang="en-US"/>
        </a:p>
      </dgm:t>
    </dgm:pt>
    <dgm:pt modelId="{3AAFA197-A948-9142-921C-449469C48AB9}" type="pres">
      <dgm:prSet presAssocID="{25D7DF4D-9130-4A44-ADFB-8176FE7D8B1C}" presName="parTrans" presStyleCnt="0"/>
      <dgm:spPr/>
    </dgm:pt>
    <dgm:pt modelId="{60B5E812-CB95-3748-AE23-2C14EF13F612}" type="pres">
      <dgm:prSet presAssocID="{18D3F3E7-3703-4A15-A06B-794399891BAC}" presName="node" presStyleLbl="alignAccFollowNode1" presStyleIdx="0" presStyleCnt="5">
        <dgm:presLayoutVars>
          <dgm:bulletEnabled val="1"/>
        </dgm:presLayoutVars>
      </dgm:prSet>
      <dgm:spPr/>
      <dgm:t>
        <a:bodyPr/>
        <a:lstStyle/>
        <a:p>
          <a:endParaRPr lang="en-US"/>
        </a:p>
      </dgm:t>
    </dgm:pt>
    <dgm:pt modelId="{A97791D5-4D36-3945-B15B-BE97232F2590}" type="pres">
      <dgm:prSet presAssocID="{C856381B-790B-40BE-BDC2-83057149C552}" presName="sibTrans" presStyleCnt="0"/>
      <dgm:spPr/>
    </dgm:pt>
    <dgm:pt modelId="{6F908007-AA7A-BF44-AC49-1D1EADDE664C}" type="pres">
      <dgm:prSet presAssocID="{1288FD46-7B43-42EB-BED3-02769ACCC33A}" presName="node" presStyleLbl="alignAccFollowNode1" presStyleIdx="1" presStyleCnt="5">
        <dgm:presLayoutVars>
          <dgm:bulletEnabled val="1"/>
        </dgm:presLayoutVars>
      </dgm:prSet>
      <dgm:spPr/>
      <dgm:t>
        <a:bodyPr/>
        <a:lstStyle/>
        <a:p>
          <a:endParaRPr lang="en-US"/>
        </a:p>
      </dgm:t>
    </dgm:pt>
    <dgm:pt modelId="{716F8F0E-AEDB-7B4F-997E-FD5548B95F34}" type="pres">
      <dgm:prSet presAssocID="{D45B7370-9B5E-4A91-A47E-26FADEB9E115}" presName="vSp" presStyleCnt="0"/>
      <dgm:spPr/>
    </dgm:pt>
    <dgm:pt modelId="{D285A22D-9FA1-5042-915D-69BA411BFEB1}" type="pres">
      <dgm:prSet presAssocID="{DE9D18FA-0F78-4FB6-92AD-BD298FCF691A}" presName="horFlow" presStyleCnt="0"/>
      <dgm:spPr/>
    </dgm:pt>
    <dgm:pt modelId="{CD093165-FE07-9A44-BE0D-6F75795E2EC3}" type="pres">
      <dgm:prSet presAssocID="{DE9D18FA-0F78-4FB6-92AD-BD298FCF691A}" presName="bigChev" presStyleLbl="node1" presStyleIdx="1" presStyleCnt="3"/>
      <dgm:spPr/>
      <dgm:t>
        <a:bodyPr/>
        <a:lstStyle/>
        <a:p>
          <a:endParaRPr lang="en-US"/>
        </a:p>
      </dgm:t>
    </dgm:pt>
    <dgm:pt modelId="{A14D307D-E1D3-F540-ADB1-DFD62B6D2C48}" type="pres">
      <dgm:prSet presAssocID="{E8106485-B468-4E8F-9679-9455FEB1CEF4}" presName="parTrans" presStyleCnt="0"/>
      <dgm:spPr/>
    </dgm:pt>
    <dgm:pt modelId="{DD12D56D-33E4-0042-AFA5-666617776E01}" type="pres">
      <dgm:prSet presAssocID="{5EB4679D-0C6E-4212-932A-642742DB7863}" presName="node" presStyleLbl="alignAccFollowNode1" presStyleIdx="2" presStyleCnt="5">
        <dgm:presLayoutVars>
          <dgm:bulletEnabled val="1"/>
        </dgm:presLayoutVars>
      </dgm:prSet>
      <dgm:spPr/>
      <dgm:t>
        <a:bodyPr/>
        <a:lstStyle/>
        <a:p>
          <a:endParaRPr lang="en-US"/>
        </a:p>
      </dgm:t>
    </dgm:pt>
    <dgm:pt modelId="{3D9F1756-11BB-1A4F-B635-E2185EDC851C}" type="pres">
      <dgm:prSet presAssocID="{DE9D18FA-0F78-4FB6-92AD-BD298FCF691A}" presName="vSp" presStyleCnt="0"/>
      <dgm:spPr/>
    </dgm:pt>
    <dgm:pt modelId="{473D97BF-1179-7C42-90EC-8789043BF0C7}" type="pres">
      <dgm:prSet presAssocID="{032F7FF6-B87B-4F34-A7A8-48167B863E10}" presName="horFlow" presStyleCnt="0"/>
      <dgm:spPr/>
    </dgm:pt>
    <dgm:pt modelId="{95B501AB-21BD-4F41-93E3-1B3E3F485A06}" type="pres">
      <dgm:prSet presAssocID="{032F7FF6-B87B-4F34-A7A8-48167B863E10}" presName="bigChev" presStyleLbl="node1" presStyleIdx="2" presStyleCnt="3"/>
      <dgm:spPr/>
      <dgm:t>
        <a:bodyPr/>
        <a:lstStyle/>
        <a:p>
          <a:endParaRPr lang="en-US"/>
        </a:p>
      </dgm:t>
    </dgm:pt>
    <dgm:pt modelId="{D526802F-6CD4-4243-82E5-6C4F3227DB3E}" type="pres">
      <dgm:prSet presAssocID="{36BB2E99-7ECE-4E0B-A503-B8237E45095F}" presName="parTrans" presStyleCnt="0"/>
      <dgm:spPr/>
    </dgm:pt>
    <dgm:pt modelId="{15F51FE5-14D4-004C-9185-57469BBC6170}" type="pres">
      <dgm:prSet presAssocID="{8E7D2445-A833-45CE-9848-8D09A5D8FCCA}" presName="node" presStyleLbl="alignAccFollowNode1" presStyleIdx="3" presStyleCnt="5">
        <dgm:presLayoutVars>
          <dgm:bulletEnabled val="1"/>
        </dgm:presLayoutVars>
      </dgm:prSet>
      <dgm:spPr/>
      <dgm:t>
        <a:bodyPr/>
        <a:lstStyle/>
        <a:p>
          <a:endParaRPr lang="en-US"/>
        </a:p>
      </dgm:t>
    </dgm:pt>
    <dgm:pt modelId="{23996332-7E4E-8140-82AA-72A957A71C42}" type="pres">
      <dgm:prSet presAssocID="{C892075E-E518-4FA2-89A1-1B92EC33727C}" presName="sibTrans" presStyleCnt="0"/>
      <dgm:spPr/>
    </dgm:pt>
    <dgm:pt modelId="{047C798C-A6FB-5945-B057-F4CD68590EDF}" type="pres">
      <dgm:prSet presAssocID="{6647BBB4-F742-486A-AC12-F220D3ED3B1D}" presName="node" presStyleLbl="alignAccFollowNode1" presStyleIdx="4" presStyleCnt="5">
        <dgm:presLayoutVars>
          <dgm:bulletEnabled val="1"/>
        </dgm:presLayoutVars>
      </dgm:prSet>
      <dgm:spPr/>
      <dgm:t>
        <a:bodyPr/>
        <a:lstStyle/>
        <a:p>
          <a:endParaRPr lang="en-US"/>
        </a:p>
      </dgm:t>
    </dgm:pt>
  </dgm:ptLst>
  <dgm:cxnLst>
    <dgm:cxn modelId="{FB755328-1956-4AA4-A94F-377170F76D5E}" srcId="{A1D2BA79-38E2-4C2A-B000-2147F4CE65F9}" destId="{D45B7370-9B5E-4A91-A47E-26FADEB9E115}" srcOrd="0" destOrd="0" parTransId="{2D36B3DB-84EB-4ED9-AB64-A00054A6B139}" sibTransId="{0DCDA38D-D2BB-4EEF-93D3-3EE200B3C68C}"/>
    <dgm:cxn modelId="{7DE153C0-255A-4B40-9B21-D8C9D79FB57C}" type="presOf" srcId="{D45B7370-9B5E-4A91-A47E-26FADEB9E115}" destId="{183A9953-991A-9B4C-A497-974D6810EAFC}" srcOrd="0" destOrd="0" presId="urn:microsoft.com/office/officeart/2005/8/layout/lProcess3"/>
    <dgm:cxn modelId="{0316A8E2-BE59-F047-831E-39002EE1BFE8}" type="presOf" srcId="{032F7FF6-B87B-4F34-A7A8-48167B863E10}" destId="{95B501AB-21BD-4F41-93E3-1B3E3F485A06}" srcOrd="0" destOrd="0" presId="urn:microsoft.com/office/officeart/2005/8/layout/lProcess3"/>
    <dgm:cxn modelId="{04BE6710-0076-4A91-B511-184C3B32FFEB}" srcId="{032F7FF6-B87B-4F34-A7A8-48167B863E10}" destId="{6647BBB4-F742-486A-AC12-F220D3ED3B1D}" srcOrd="1" destOrd="0" parTransId="{449A45BD-EE86-4D2E-B334-D55907E51E9C}" sibTransId="{E386941E-5F79-4194-A71A-D46C03F6D393}"/>
    <dgm:cxn modelId="{FF3549A1-CACB-254C-8471-14D297FB99E8}" type="presOf" srcId="{6647BBB4-F742-486A-AC12-F220D3ED3B1D}" destId="{047C798C-A6FB-5945-B057-F4CD68590EDF}" srcOrd="0" destOrd="0" presId="urn:microsoft.com/office/officeart/2005/8/layout/lProcess3"/>
    <dgm:cxn modelId="{82B0DBEF-FBAB-46C9-A0D0-BD7379843BAF}" srcId="{D45B7370-9B5E-4A91-A47E-26FADEB9E115}" destId="{18D3F3E7-3703-4A15-A06B-794399891BAC}" srcOrd="0" destOrd="0" parTransId="{25D7DF4D-9130-4A44-ADFB-8176FE7D8B1C}" sibTransId="{C856381B-790B-40BE-BDC2-83057149C552}"/>
    <dgm:cxn modelId="{5CDDE844-8A00-FD48-9201-7D19139A1D1E}" type="presOf" srcId="{8E7D2445-A833-45CE-9848-8D09A5D8FCCA}" destId="{15F51FE5-14D4-004C-9185-57469BBC6170}" srcOrd="0" destOrd="0" presId="urn:microsoft.com/office/officeart/2005/8/layout/lProcess3"/>
    <dgm:cxn modelId="{39439E8D-9593-4AF1-A8A3-84F85E5962FF}" srcId="{D45B7370-9B5E-4A91-A47E-26FADEB9E115}" destId="{1288FD46-7B43-42EB-BED3-02769ACCC33A}" srcOrd="1" destOrd="0" parTransId="{36859E79-67BE-4144-9AC6-6899AFE400F2}" sibTransId="{A6AE55C3-FA30-4E51-A7B0-A1D7C4D0EBFA}"/>
    <dgm:cxn modelId="{9EC19953-092D-48B4-9C4F-B2133F5E1A4E}" srcId="{DE9D18FA-0F78-4FB6-92AD-BD298FCF691A}" destId="{5EB4679D-0C6E-4212-932A-642742DB7863}" srcOrd="0" destOrd="0" parTransId="{E8106485-B468-4E8F-9679-9455FEB1CEF4}" sibTransId="{2133132E-98B0-49D6-969E-16E2074A86F1}"/>
    <dgm:cxn modelId="{4844B3A8-425F-964B-9899-5489BD1A785B}" type="presOf" srcId="{5EB4679D-0C6E-4212-932A-642742DB7863}" destId="{DD12D56D-33E4-0042-AFA5-666617776E01}" srcOrd="0" destOrd="0" presId="urn:microsoft.com/office/officeart/2005/8/layout/lProcess3"/>
    <dgm:cxn modelId="{9D863AD4-CEE8-7240-B9F4-3FC8402AB8DA}" type="presOf" srcId="{DE9D18FA-0F78-4FB6-92AD-BD298FCF691A}" destId="{CD093165-FE07-9A44-BE0D-6F75795E2EC3}" srcOrd="0" destOrd="0" presId="urn:microsoft.com/office/officeart/2005/8/layout/lProcess3"/>
    <dgm:cxn modelId="{9E682C76-9D6F-7944-9A80-224320ED7D4A}" type="presOf" srcId="{1288FD46-7B43-42EB-BED3-02769ACCC33A}" destId="{6F908007-AA7A-BF44-AC49-1D1EADDE664C}" srcOrd="0" destOrd="0" presId="urn:microsoft.com/office/officeart/2005/8/layout/lProcess3"/>
    <dgm:cxn modelId="{DFCA7992-EC9A-0E4D-93E3-BE58FF5C2114}" type="presOf" srcId="{18D3F3E7-3703-4A15-A06B-794399891BAC}" destId="{60B5E812-CB95-3748-AE23-2C14EF13F612}" srcOrd="0" destOrd="0" presId="urn:microsoft.com/office/officeart/2005/8/layout/lProcess3"/>
    <dgm:cxn modelId="{7BECAAC4-301F-4E25-877D-533AF2155138}" srcId="{032F7FF6-B87B-4F34-A7A8-48167B863E10}" destId="{8E7D2445-A833-45CE-9848-8D09A5D8FCCA}" srcOrd="0" destOrd="0" parTransId="{36BB2E99-7ECE-4E0B-A503-B8237E45095F}" sibTransId="{C892075E-E518-4FA2-89A1-1B92EC33727C}"/>
    <dgm:cxn modelId="{98FB1F6F-CB75-429C-955B-D777212D48F8}" srcId="{A1D2BA79-38E2-4C2A-B000-2147F4CE65F9}" destId="{DE9D18FA-0F78-4FB6-92AD-BD298FCF691A}" srcOrd="1" destOrd="0" parTransId="{66B437D2-736B-404E-98A5-FCD6C485A3BD}" sibTransId="{414ED3D1-AE4F-4EFA-B35D-8B1D21C89EBB}"/>
    <dgm:cxn modelId="{D03B4A07-F341-7940-BDCE-21D41B1B2456}" type="presOf" srcId="{A1D2BA79-38E2-4C2A-B000-2147F4CE65F9}" destId="{1437864F-D3BC-FF46-AB30-CC63AF7AE733}" srcOrd="0" destOrd="0" presId="urn:microsoft.com/office/officeart/2005/8/layout/lProcess3"/>
    <dgm:cxn modelId="{44A85283-D9B8-44B4-BDB0-FB7ED6FA2DB4}" srcId="{A1D2BA79-38E2-4C2A-B000-2147F4CE65F9}" destId="{032F7FF6-B87B-4F34-A7A8-48167B863E10}" srcOrd="2" destOrd="0" parTransId="{07C85CBC-AC78-41AF-9B60-3CCDA4FF6E83}" sibTransId="{FD2ED0DD-ED8D-40B4-879B-ADB68A7E85ED}"/>
    <dgm:cxn modelId="{FA8AFACA-6834-324D-A32F-6AE41950DBB1}" type="presParOf" srcId="{1437864F-D3BC-FF46-AB30-CC63AF7AE733}" destId="{4EF08210-A5A8-3C40-8E6A-2055EBF902F2}" srcOrd="0" destOrd="0" presId="urn:microsoft.com/office/officeart/2005/8/layout/lProcess3"/>
    <dgm:cxn modelId="{8E0EDB74-9253-3945-98E4-CC8C023E6FCC}" type="presParOf" srcId="{4EF08210-A5A8-3C40-8E6A-2055EBF902F2}" destId="{183A9953-991A-9B4C-A497-974D6810EAFC}" srcOrd="0" destOrd="0" presId="urn:microsoft.com/office/officeart/2005/8/layout/lProcess3"/>
    <dgm:cxn modelId="{609609D4-B6AC-0B49-A3FC-211FF740E580}" type="presParOf" srcId="{4EF08210-A5A8-3C40-8E6A-2055EBF902F2}" destId="{3AAFA197-A948-9142-921C-449469C48AB9}" srcOrd="1" destOrd="0" presId="urn:microsoft.com/office/officeart/2005/8/layout/lProcess3"/>
    <dgm:cxn modelId="{1A672F2F-ED10-C544-A984-78953FD945C0}" type="presParOf" srcId="{4EF08210-A5A8-3C40-8E6A-2055EBF902F2}" destId="{60B5E812-CB95-3748-AE23-2C14EF13F612}" srcOrd="2" destOrd="0" presId="urn:microsoft.com/office/officeart/2005/8/layout/lProcess3"/>
    <dgm:cxn modelId="{EDBED938-F230-8840-98D1-5690805EEA7A}" type="presParOf" srcId="{4EF08210-A5A8-3C40-8E6A-2055EBF902F2}" destId="{A97791D5-4D36-3945-B15B-BE97232F2590}" srcOrd="3" destOrd="0" presId="urn:microsoft.com/office/officeart/2005/8/layout/lProcess3"/>
    <dgm:cxn modelId="{0F8FFB87-F9B5-9649-B104-68F6D9424C36}" type="presParOf" srcId="{4EF08210-A5A8-3C40-8E6A-2055EBF902F2}" destId="{6F908007-AA7A-BF44-AC49-1D1EADDE664C}" srcOrd="4" destOrd="0" presId="urn:microsoft.com/office/officeart/2005/8/layout/lProcess3"/>
    <dgm:cxn modelId="{47CE77A1-104E-F04B-B31E-755BA6FAB90A}" type="presParOf" srcId="{1437864F-D3BC-FF46-AB30-CC63AF7AE733}" destId="{716F8F0E-AEDB-7B4F-997E-FD5548B95F34}" srcOrd="1" destOrd="0" presId="urn:microsoft.com/office/officeart/2005/8/layout/lProcess3"/>
    <dgm:cxn modelId="{34815C15-0423-D14C-BFC1-793652043AC5}" type="presParOf" srcId="{1437864F-D3BC-FF46-AB30-CC63AF7AE733}" destId="{D285A22D-9FA1-5042-915D-69BA411BFEB1}" srcOrd="2" destOrd="0" presId="urn:microsoft.com/office/officeart/2005/8/layout/lProcess3"/>
    <dgm:cxn modelId="{FAE2710C-AA2C-644B-A99E-9CB740B97F0D}" type="presParOf" srcId="{D285A22D-9FA1-5042-915D-69BA411BFEB1}" destId="{CD093165-FE07-9A44-BE0D-6F75795E2EC3}" srcOrd="0" destOrd="0" presId="urn:microsoft.com/office/officeart/2005/8/layout/lProcess3"/>
    <dgm:cxn modelId="{B2BAF04C-668A-1A41-9AAD-6BDABEDA47FD}" type="presParOf" srcId="{D285A22D-9FA1-5042-915D-69BA411BFEB1}" destId="{A14D307D-E1D3-F540-ADB1-DFD62B6D2C48}" srcOrd="1" destOrd="0" presId="urn:microsoft.com/office/officeart/2005/8/layout/lProcess3"/>
    <dgm:cxn modelId="{B10090AC-5FEA-0A48-B23F-141689FCBE3F}" type="presParOf" srcId="{D285A22D-9FA1-5042-915D-69BA411BFEB1}" destId="{DD12D56D-33E4-0042-AFA5-666617776E01}" srcOrd="2" destOrd="0" presId="urn:microsoft.com/office/officeart/2005/8/layout/lProcess3"/>
    <dgm:cxn modelId="{4B70AD3F-E6BF-6145-BCE2-59ADEF84D5B2}" type="presParOf" srcId="{1437864F-D3BC-FF46-AB30-CC63AF7AE733}" destId="{3D9F1756-11BB-1A4F-B635-E2185EDC851C}" srcOrd="3" destOrd="0" presId="urn:microsoft.com/office/officeart/2005/8/layout/lProcess3"/>
    <dgm:cxn modelId="{E549D15D-725C-414A-9BAB-3C137B0E204E}" type="presParOf" srcId="{1437864F-D3BC-FF46-AB30-CC63AF7AE733}" destId="{473D97BF-1179-7C42-90EC-8789043BF0C7}" srcOrd="4" destOrd="0" presId="urn:microsoft.com/office/officeart/2005/8/layout/lProcess3"/>
    <dgm:cxn modelId="{65AFD001-0A5D-924B-9E85-32D98DC0E5C3}" type="presParOf" srcId="{473D97BF-1179-7C42-90EC-8789043BF0C7}" destId="{95B501AB-21BD-4F41-93E3-1B3E3F485A06}" srcOrd="0" destOrd="0" presId="urn:microsoft.com/office/officeart/2005/8/layout/lProcess3"/>
    <dgm:cxn modelId="{24F2F034-99F0-9A4F-A9F7-DA76408A73FF}" type="presParOf" srcId="{473D97BF-1179-7C42-90EC-8789043BF0C7}" destId="{D526802F-6CD4-4243-82E5-6C4F3227DB3E}" srcOrd="1" destOrd="0" presId="urn:microsoft.com/office/officeart/2005/8/layout/lProcess3"/>
    <dgm:cxn modelId="{A56CA5FF-D148-D142-A350-E3D233E93AFE}" type="presParOf" srcId="{473D97BF-1179-7C42-90EC-8789043BF0C7}" destId="{15F51FE5-14D4-004C-9185-57469BBC6170}" srcOrd="2" destOrd="0" presId="urn:microsoft.com/office/officeart/2005/8/layout/lProcess3"/>
    <dgm:cxn modelId="{CC68DFE3-8FD9-D14F-8B3C-8E8CEDDFB457}" type="presParOf" srcId="{473D97BF-1179-7C42-90EC-8789043BF0C7}" destId="{23996332-7E4E-8140-82AA-72A957A71C42}" srcOrd="3" destOrd="0" presId="urn:microsoft.com/office/officeart/2005/8/layout/lProcess3"/>
    <dgm:cxn modelId="{3FD2CD29-D139-CE4D-AF58-13DB2ADDE233}" type="presParOf" srcId="{473D97BF-1179-7C42-90EC-8789043BF0C7}" destId="{047C798C-A6FB-5945-B057-F4CD68590EDF}"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B4B847-0B36-4968-8681-C9B67813C696}" type="doc">
      <dgm:prSet loTypeId="urn:microsoft.com/office/officeart/2005/8/layout/process4" loCatId="list" qsTypeId="urn:microsoft.com/office/officeart/2005/8/quickstyle/simple3" qsCatId="simple" csTypeId="urn:microsoft.com/office/officeart/2005/8/colors/accent1_2" csCatId="accent1" phldr="1"/>
      <dgm:spPr/>
      <dgm:t>
        <a:bodyPr/>
        <a:lstStyle/>
        <a:p>
          <a:endParaRPr lang="en-US"/>
        </a:p>
      </dgm:t>
    </dgm:pt>
    <dgm:pt modelId="{85267762-EC15-4F42-9293-5654FAED41A8}">
      <dgm:prSet custT="1"/>
      <dgm:spPr>
        <a:solidFill>
          <a:srgbClr val="1C2A58"/>
        </a:solidFill>
      </dgm:spPr>
      <dgm:t>
        <a:bodyPr/>
        <a:lstStyle/>
        <a:p>
          <a:pPr rtl="0"/>
          <a:r>
            <a:rPr lang="en-US" sz="1800" dirty="0" smtClean="0">
              <a:solidFill>
                <a:schemeClr val="bg1"/>
              </a:solidFill>
              <a:latin typeface="Avenir LT Std 35 Light" charset="0"/>
              <a:ea typeface="Avenir LT Std 35 Light" charset="0"/>
              <a:cs typeface="Avenir LT Std 35 Light" charset="0"/>
            </a:rPr>
            <a:t>The Dielectric Voltage-Withstand Test is commonly known as the Hipot test.</a:t>
          </a:r>
          <a:endParaRPr lang="en-US" sz="1800" dirty="0">
            <a:solidFill>
              <a:schemeClr val="bg1"/>
            </a:solidFill>
            <a:latin typeface="Avenir LT Std 35 Light" charset="0"/>
            <a:ea typeface="Avenir LT Std 35 Light" charset="0"/>
            <a:cs typeface="Avenir LT Std 35 Light" charset="0"/>
          </a:endParaRPr>
        </a:p>
      </dgm:t>
    </dgm:pt>
    <dgm:pt modelId="{6D64A09C-F3D8-40B0-ADBF-FBA6C5F1178B}" type="parTrans" cxnId="{6FBCD128-43BA-4F75-AB0E-5EC10AEB10C7}">
      <dgm:prSet/>
      <dgm:spPr/>
      <dgm:t>
        <a:bodyPr/>
        <a:lstStyle/>
        <a:p>
          <a:endParaRPr lang="en-US"/>
        </a:p>
      </dgm:t>
    </dgm:pt>
    <dgm:pt modelId="{3349D2B1-62D9-4AC8-B306-BE603ACA86C7}" type="sibTrans" cxnId="{6FBCD128-43BA-4F75-AB0E-5EC10AEB10C7}">
      <dgm:prSet/>
      <dgm:spPr/>
      <dgm:t>
        <a:bodyPr/>
        <a:lstStyle/>
        <a:p>
          <a:endParaRPr lang="en-US"/>
        </a:p>
      </dgm:t>
    </dgm:pt>
    <dgm:pt modelId="{98DAAFE1-7316-455A-BA89-4B0C6D0D807E}">
      <dgm:prSet custT="1"/>
      <dgm:spPr>
        <a:solidFill>
          <a:srgbClr val="1C2A58"/>
        </a:solidFill>
      </dgm:spPr>
      <dgm:t>
        <a:bodyPr/>
        <a:lstStyle/>
        <a:p>
          <a:pPr rtl="0"/>
          <a:r>
            <a:rPr lang="en-US" sz="1800" dirty="0" smtClean="0">
              <a:solidFill>
                <a:schemeClr val="bg1"/>
              </a:solidFill>
              <a:latin typeface="Avenir LT Std 35 Light" charset="0"/>
              <a:ea typeface="Avenir LT Std 35 Light" charset="0"/>
              <a:cs typeface="Avenir LT Std 35 Light" charset="0"/>
            </a:rPr>
            <a:t>Hipot test is the most common type of electrical safety test.</a:t>
          </a:r>
          <a:endParaRPr lang="en-US" sz="1800" dirty="0">
            <a:solidFill>
              <a:schemeClr val="bg1"/>
            </a:solidFill>
            <a:latin typeface="Avenir LT Std 35 Light" charset="0"/>
            <a:ea typeface="Avenir LT Std 35 Light" charset="0"/>
            <a:cs typeface="Avenir LT Std 35 Light" charset="0"/>
          </a:endParaRPr>
        </a:p>
      </dgm:t>
    </dgm:pt>
    <dgm:pt modelId="{4A178DFA-D5E6-4003-8F21-60FF0AF1FDF9}" type="parTrans" cxnId="{DA5F7366-E58A-49D5-91E1-3A629CC9F80A}">
      <dgm:prSet/>
      <dgm:spPr/>
      <dgm:t>
        <a:bodyPr/>
        <a:lstStyle/>
        <a:p>
          <a:endParaRPr lang="en-US"/>
        </a:p>
      </dgm:t>
    </dgm:pt>
    <dgm:pt modelId="{FE1A8370-529A-43D3-B669-A266FD327275}" type="sibTrans" cxnId="{DA5F7366-E58A-49D5-91E1-3A629CC9F80A}">
      <dgm:prSet/>
      <dgm:spPr/>
      <dgm:t>
        <a:bodyPr/>
        <a:lstStyle/>
        <a:p>
          <a:endParaRPr lang="en-US"/>
        </a:p>
      </dgm:t>
    </dgm:pt>
    <dgm:pt modelId="{C05E4C6C-64C4-4E37-BDCB-7403202D7E43}">
      <dgm:prSet custT="1"/>
      <dgm:spPr>
        <a:solidFill>
          <a:srgbClr val="1C2A58"/>
        </a:solidFill>
      </dgm:spPr>
      <dgm:t>
        <a:bodyPr/>
        <a:lstStyle/>
        <a:p>
          <a:pPr rtl="0"/>
          <a:r>
            <a:rPr lang="en-US" sz="1800" dirty="0" smtClean="0">
              <a:solidFill>
                <a:schemeClr val="bg1"/>
              </a:solidFill>
              <a:latin typeface="Avenir LT Std 35 Light" charset="0"/>
              <a:ea typeface="Avenir LT Std 35 Light" charset="0"/>
              <a:cs typeface="Avenir LT Std 35 Light" charset="0"/>
            </a:rPr>
            <a:t>Designed to verify that the insulation of a product is adequate enough to withstand high voltage.</a:t>
          </a:r>
          <a:endParaRPr lang="en-US" sz="1800" dirty="0">
            <a:solidFill>
              <a:schemeClr val="bg1"/>
            </a:solidFill>
            <a:latin typeface="Avenir LT Std 35 Light" charset="0"/>
            <a:ea typeface="Avenir LT Std 35 Light" charset="0"/>
            <a:cs typeface="Avenir LT Std 35 Light" charset="0"/>
          </a:endParaRPr>
        </a:p>
      </dgm:t>
    </dgm:pt>
    <dgm:pt modelId="{A99F1421-AFF5-4D4A-AC20-4AB0100AF07D}" type="parTrans" cxnId="{733100D5-64C7-456F-A164-61F108CF373C}">
      <dgm:prSet/>
      <dgm:spPr/>
      <dgm:t>
        <a:bodyPr/>
        <a:lstStyle/>
        <a:p>
          <a:endParaRPr lang="en-US"/>
        </a:p>
      </dgm:t>
    </dgm:pt>
    <dgm:pt modelId="{E52B606E-3622-43E9-95A6-61A1075DF47E}" type="sibTrans" cxnId="{733100D5-64C7-456F-A164-61F108CF373C}">
      <dgm:prSet/>
      <dgm:spPr/>
      <dgm:t>
        <a:bodyPr/>
        <a:lstStyle/>
        <a:p>
          <a:endParaRPr lang="en-US"/>
        </a:p>
      </dgm:t>
    </dgm:pt>
    <dgm:pt modelId="{D907BD83-920A-48C9-9C48-D5B3035B4420}">
      <dgm:prSet custT="1"/>
      <dgm:spPr>
        <a:solidFill>
          <a:srgbClr val="1C2A58"/>
        </a:solidFill>
      </dgm:spPr>
      <dgm:t>
        <a:bodyPr/>
        <a:lstStyle/>
        <a:p>
          <a:pPr rtl="0"/>
          <a:r>
            <a:rPr lang="en-US" sz="1800" dirty="0" smtClean="0">
              <a:solidFill>
                <a:schemeClr val="bg1"/>
              </a:solidFill>
              <a:latin typeface="Avenir LT Std 35 Light" charset="0"/>
              <a:ea typeface="Avenir LT Std 35 Light" charset="0"/>
              <a:cs typeface="Avenir LT Std 35 Light" charset="0"/>
            </a:rPr>
            <a:t>The test is performed by stressing the insulation of the product far beyond what it would encounter during normal use. </a:t>
          </a:r>
          <a:endParaRPr lang="en-US" sz="1800" dirty="0">
            <a:solidFill>
              <a:schemeClr val="bg1"/>
            </a:solidFill>
            <a:latin typeface="Avenir LT Std 35 Light" charset="0"/>
            <a:ea typeface="Avenir LT Std 35 Light" charset="0"/>
            <a:cs typeface="Avenir LT Std 35 Light" charset="0"/>
          </a:endParaRPr>
        </a:p>
      </dgm:t>
    </dgm:pt>
    <dgm:pt modelId="{70D14B79-2142-4743-8D82-BC93D921F188}" type="parTrans" cxnId="{282CCAB0-3F99-4FA8-B801-DF2CAF822A1A}">
      <dgm:prSet/>
      <dgm:spPr/>
      <dgm:t>
        <a:bodyPr/>
        <a:lstStyle/>
        <a:p>
          <a:endParaRPr lang="en-US"/>
        </a:p>
      </dgm:t>
    </dgm:pt>
    <dgm:pt modelId="{0AA30D7D-C078-4779-B45C-CC93538620AB}" type="sibTrans" cxnId="{282CCAB0-3F99-4FA8-B801-DF2CAF822A1A}">
      <dgm:prSet/>
      <dgm:spPr/>
      <dgm:t>
        <a:bodyPr/>
        <a:lstStyle/>
        <a:p>
          <a:endParaRPr lang="en-US"/>
        </a:p>
      </dgm:t>
    </dgm:pt>
    <dgm:pt modelId="{1C73D8A2-EB50-4BB4-BDDC-4D28FCB3418B}">
      <dgm:prSet custT="1"/>
      <dgm:spPr>
        <a:solidFill>
          <a:srgbClr val="1C2A58"/>
        </a:solidFill>
      </dgm:spPr>
      <dgm:t>
        <a:bodyPr/>
        <a:lstStyle/>
        <a:p>
          <a:pPr rtl="0"/>
          <a:r>
            <a:rPr lang="en-US" sz="1800" dirty="0" smtClean="0">
              <a:solidFill>
                <a:schemeClr val="bg1"/>
              </a:solidFill>
              <a:latin typeface="Avenir LT Std 35 Light" charset="0"/>
              <a:ea typeface="Avenir LT Std 35 Light" charset="0"/>
              <a:cs typeface="Avenir LT Std 35 Light" charset="0"/>
            </a:rPr>
            <a:t>Hence, the term “voltage withstand test”.</a:t>
          </a:r>
          <a:endParaRPr lang="en-US" sz="1800" dirty="0">
            <a:solidFill>
              <a:schemeClr val="bg1"/>
            </a:solidFill>
            <a:latin typeface="Avenir LT Std 35 Light" charset="0"/>
            <a:ea typeface="Avenir LT Std 35 Light" charset="0"/>
            <a:cs typeface="Avenir LT Std 35 Light" charset="0"/>
          </a:endParaRPr>
        </a:p>
      </dgm:t>
    </dgm:pt>
    <dgm:pt modelId="{D9AC5F0B-0A08-4E19-83C9-24AC5417CC4E}" type="parTrans" cxnId="{C891B36B-C874-444A-B0D7-43BCFE18DA68}">
      <dgm:prSet/>
      <dgm:spPr/>
      <dgm:t>
        <a:bodyPr/>
        <a:lstStyle/>
        <a:p>
          <a:endParaRPr lang="en-US"/>
        </a:p>
      </dgm:t>
    </dgm:pt>
    <dgm:pt modelId="{25243793-4932-49C4-B7AB-99D88020E179}" type="sibTrans" cxnId="{C891B36B-C874-444A-B0D7-43BCFE18DA68}">
      <dgm:prSet/>
      <dgm:spPr/>
      <dgm:t>
        <a:bodyPr/>
        <a:lstStyle/>
        <a:p>
          <a:endParaRPr lang="en-US"/>
        </a:p>
      </dgm:t>
    </dgm:pt>
    <dgm:pt modelId="{25F34F54-E75F-44C1-A6A0-6C9EA9492B3D}" type="pres">
      <dgm:prSet presAssocID="{75B4B847-0B36-4968-8681-C9B67813C696}" presName="Name0" presStyleCnt="0">
        <dgm:presLayoutVars>
          <dgm:dir/>
          <dgm:animLvl val="lvl"/>
          <dgm:resizeHandles val="exact"/>
        </dgm:presLayoutVars>
      </dgm:prSet>
      <dgm:spPr/>
      <dgm:t>
        <a:bodyPr/>
        <a:lstStyle/>
        <a:p>
          <a:endParaRPr lang="en-US"/>
        </a:p>
      </dgm:t>
    </dgm:pt>
    <dgm:pt modelId="{359C84E1-B8BA-4D7E-958B-363A7605C243}" type="pres">
      <dgm:prSet presAssocID="{1C73D8A2-EB50-4BB4-BDDC-4D28FCB3418B}" presName="boxAndChildren" presStyleCnt="0"/>
      <dgm:spPr/>
    </dgm:pt>
    <dgm:pt modelId="{D1DCAE74-9118-476E-8CB4-D1DA056CC82B}" type="pres">
      <dgm:prSet presAssocID="{1C73D8A2-EB50-4BB4-BDDC-4D28FCB3418B}" presName="parentTextBox" presStyleLbl="node1" presStyleIdx="0" presStyleCnt="5"/>
      <dgm:spPr/>
      <dgm:t>
        <a:bodyPr/>
        <a:lstStyle/>
        <a:p>
          <a:endParaRPr lang="en-US"/>
        </a:p>
      </dgm:t>
    </dgm:pt>
    <dgm:pt modelId="{E865A094-EF53-4CBB-BD86-1F24FC8D82CE}" type="pres">
      <dgm:prSet presAssocID="{0AA30D7D-C078-4779-B45C-CC93538620AB}" presName="sp" presStyleCnt="0"/>
      <dgm:spPr/>
    </dgm:pt>
    <dgm:pt modelId="{E0E5EE9C-4014-40CA-A9AC-89CF932E9261}" type="pres">
      <dgm:prSet presAssocID="{D907BD83-920A-48C9-9C48-D5B3035B4420}" presName="arrowAndChildren" presStyleCnt="0"/>
      <dgm:spPr/>
    </dgm:pt>
    <dgm:pt modelId="{52938661-7433-4EEB-B53C-6B42788878DB}" type="pres">
      <dgm:prSet presAssocID="{D907BD83-920A-48C9-9C48-D5B3035B4420}" presName="parentTextArrow" presStyleLbl="node1" presStyleIdx="1" presStyleCnt="5"/>
      <dgm:spPr/>
      <dgm:t>
        <a:bodyPr/>
        <a:lstStyle/>
        <a:p>
          <a:endParaRPr lang="en-US"/>
        </a:p>
      </dgm:t>
    </dgm:pt>
    <dgm:pt modelId="{FADFFDE2-489E-4007-916F-9E06B7669D7C}" type="pres">
      <dgm:prSet presAssocID="{E52B606E-3622-43E9-95A6-61A1075DF47E}" presName="sp" presStyleCnt="0"/>
      <dgm:spPr/>
    </dgm:pt>
    <dgm:pt modelId="{01BED362-1053-41DA-89F6-C081D0742A71}" type="pres">
      <dgm:prSet presAssocID="{C05E4C6C-64C4-4E37-BDCB-7403202D7E43}" presName="arrowAndChildren" presStyleCnt="0"/>
      <dgm:spPr/>
    </dgm:pt>
    <dgm:pt modelId="{86CEEF13-B86B-4F0E-8157-757323EAC282}" type="pres">
      <dgm:prSet presAssocID="{C05E4C6C-64C4-4E37-BDCB-7403202D7E43}" presName="parentTextArrow" presStyleLbl="node1" presStyleIdx="2" presStyleCnt="5"/>
      <dgm:spPr/>
      <dgm:t>
        <a:bodyPr/>
        <a:lstStyle/>
        <a:p>
          <a:endParaRPr lang="en-US"/>
        </a:p>
      </dgm:t>
    </dgm:pt>
    <dgm:pt modelId="{AAAAF0AA-F208-474C-8EE0-A21D1E22EEA0}" type="pres">
      <dgm:prSet presAssocID="{FE1A8370-529A-43D3-B669-A266FD327275}" presName="sp" presStyleCnt="0"/>
      <dgm:spPr/>
    </dgm:pt>
    <dgm:pt modelId="{63512811-5F2E-4857-ABF3-28800CB66C10}" type="pres">
      <dgm:prSet presAssocID="{98DAAFE1-7316-455A-BA89-4B0C6D0D807E}" presName="arrowAndChildren" presStyleCnt="0"/>
      <dgm:spPr/>
    </dgm:pt>
    <dgm:pt modelId="{0C6B7593-3525-45C4-BE03-C79888114DCC}" type="pres">
      <dgm:prSet presAssocID="{98DAAFE1-7316-455A-BA89-4B0C6D0D807E}" presName="parentTextArrow" presStyleLbl="node1" presStyleIdx="3" presStyleCnt="5"/>
      <dgm:spPr/>
      <dgm:t>
        <a:bodyPr/>
        <a:lstStyle/>
        <a:p>
          <a:endParaRPr lang="en-US"/>
        </a:p>
      </dgm:t>
    </dgm:pt>
    <dgm:pt modelId="{1B3A0426-36DF-4309-A92A-C955104834A5}" type="pres">
      <dgm:prSet presAssocID="{3349D2B1-62D9-4AC8-B306-BE603ACA86C7}" presName="sp" presStyleCnt="0"/>
      <dgm:spPr/>
    </dgm:pt>
    <dgm:pt modelId="{6D7FB69D-4740-4C81-A1D5-9E20AB094BC5}" type="pres">
      <dgm:prSet presAssocID="{85267762-EC15-4F42-9293-5654FAED41A8}" presName="arrowAndChildren" presStyleCnt="0"/>
      <dgm:spPr/>
    </dgm:pt>
    <dgm:pt modelId="{6821FBDA-E190-4C99-AADD-DE1149A8DD73}" type="pres">
      <dgm:prSet presAssocID="{85267762-EC15-4F42-9293-5654FAED41A8}" presName="parentTextArrow" presStyleLbl="node1" presStyleIdx="4" presStyleCnt="5"/>
      <dgm:spPr/>
      <dgm:t>
        <a:bodyPr/>
        <a:lstStyle/>
        <a:p>
          <a:endParaRPr lang="en-US"/>
        </a:p>
      </dgm:t>
    </dgm:pt>
  </dgm:ptLst>
  <dgm:cxnLst>
    <dgm:cxn modelId="{C47F27EC-AD00-4F62-A59E-64388AF2A67A}" type="presOf" srcId="{85267762-EC15-4F42-9293-5654FAED41A8}" destId="{6821FBDA-E190-4C99-AADD-DE1149A8DD73}" srcOrd="0" destOrd="0" presId="urn:microsoft.com/office/officeart/2005/8/layout/process4"/>
    <dgm:cxn modelId="{6FBCD128-43BA-4F75-AB0E-5EC10AEB10C7}" srcId="{75B4B847-0B36-4968-8681-C9B67813C696}" destId="{85267762-EC15-4F42-9293-5654FAED41A8}" srcOrd="0" destOrd="0" parTransId="{6D64A09C-F3D8-40B0-ADBF-FBA6C5F1178B}" sibTransId="{3349D2B1-62D9-4AC8-B306-BE603ACA86C7}"/>
    <dgm:cxn modelId="{733100D5-64C7-456F-A164-61F108CF373C}" srcId="{75B4B847-0B36-4968-8681-C9B67813C696}" destId="{C05E4C6C-64C4-4E37-BDCB-7403202D7E43}" srcOrd="2" destOrd="0" parTransId="{A99F1421-AFF5-4D4A-AC20-4AB0100AF07D}" sibTransId="{E52B606E-3622-43E9-95A6-61A1075DF47E}"/>
    <dgm:cxn modelId="{F5B35C11-6356-4B27-846D-855609383FBF}" type="presOf" srcId="{C05E4C6C-64C4-4E37-BDCB-7403202D7E43}" destId="{86CEEF13-B86B-4F0E-8157-757323EAC282}" srcOrd="0" destOrd="0" presId="urn:microsoft.com/office/officeart/2005/8/layout/process4"/>
    <dgm:cxn modelId="{9AF2E1A3-CD86-4BBD-A10C-5132F645B4C1}" type="presOf" srcId="{1C73D8A2-EB50-4BB4-BDDC-4D28FCB3418B}" destId="{D1DCAE74-9118-476E-8CB4-D1DA056CC82B}" srcOrd="0" destOrd="0" presId="urn:microsoft.com/office/officeart/2005/8/layout/process4"/>
    <dgm:cxn modelId="{6545D56E-5923-459F-A313-7B13820C0748}" type="presOf" srcId="{75B4B847-0B36-4968-8681-C9B67813C696}" destId="{25F34F54-E75F-44C1-A6A0-6C9EA9492B3D}" srcOrd="0" destOrd="0" presId="urn:microsoft.com/office/officeart/2005/8/layout/process4"/>
    <dgm:cxn modelId="{DA5F7366-E58A-49D5-91E1-3A629CC9F80A}" srcId="{75B4B847-0B36-4968-8681-C9B67813C696}" destId="{98DAAFE1-7316-455A-BA89-4B0C6D0D807E}" srcOrd="1" destOrd="0" parTransId="{4A178DFA-D5E6-4003-8F21-60FF0AF1FDF9}" sibTransId="{FE1A8370-529A-43D3-B669-A266FD327275}"/>
    <dgm:cxn modelId="{282CCAB0-3F99-4FA8-B801-DF2CAF822A1A}" srcId="{75B4B847-0B36-4968-8681-C9B67813C696}" destId="{D907BD83-920A-48C9-9C48-D5B3035B4420}" srcOrd="3" destOrd="0" parTransId="{70D14B79-2142-4743-8D82-BC93D921F188}" sibTransId="{0AA30D7D-C078-4779-B45C-CC93538620AB}"/>
    <dgm:cxn modelId="{C891B36B-C874-444A-B0D7-43BCFE18DA68}" srcId="{75B4B847-0B36-4968-8681-C9B67813C696}" destId="{1C73D8A2-EB50-4BB4-BDDC-4D28FCB3418B}" srcOrd="4" destOrd="0" parTransId="{D9AC5F0B-0A08-4E19-83C9-24AC5417CC4E}" sibTransId="{25243793-4932-49C4-B7AB-99D88020E179}"/>
    <dgm:cxn modelId="{87A1C04A-B25A-4934-B69D-745534C318A6}" type="presOf" srcId="{D907BD83-920A-48C9-9C48-D5B3035B4420}" destId="{52938661-7433-4EEB-B53C-6B42788878DB}" srcOrd="0" destOrd="0" presId="urn:microsoft.com/office/officeart/2005/8/layout/process4"/>
    <dgm:cxn modelId="{7A37BD34-2895-4F4D-984C-0D9E943A1DF7}" type="presOf" srcId="{98DAAFE1-7316-455A-BA89-4B0C6D0D807E}" destId="{0C6B7593-3525-45C4-BE03-C79888114DCC}" srcOrd="0" destOrd="0" presId="urn:microsoft.com/office/officeart/2005/8/layout/process4"/>
    <dgm:cxn modelId="{A75B293F-C331-4A41-BA25-6DE551B015AA}" type="presParOf" srcId="{25F34F54-E75F-44C1-A6A0-6C9EA9492B3D}" destId="{359C84E1-B8BA-4D7E-958B-363A7605C243}" srcOrd="0" destOrd="0" presId="urn:microsoft.com/office/officeart/2005/8/layout/process4"/>
    <dgm:cxn modelId="{9DB2E8B4-C4EF-4292-B0EA-2631325B494B}" type="presParOf" srcId="{359C84E1-B8BA-4D7E-958B-363A7605C243}" destId="{D1DCAE74-9118-476E-8CB4-D1DA056CC82B}" srcOrd="0" destOrd="0" presId="urn:microsoft.com/office/officeart/2005/8/layout/process4"/>
    <dgm:cxn modelId="{80AA0958-A228-442A-8E3A-B380AD9B4669}" type="presParOf" srcId="{25F34F54-E75F-44C1-A6A0-6C9EA9492B3D}" destId="{E865A094-EF53-4CBB-BD86-1F24FC8D82CE}" srcOrd="1" destOrd="0" presId="urn:microsoft.com/office/officeart/2005/8/layout/process4"/>
    <dgm:cxn modelId="{C1553B77-3DBF-44B3-AFEF-465BE9078302}" type="presParOf" srcId="{25F34F54-E75F-44C1-A6A0-6C9EA9492B3D}" destId="{E0E5EE9C-4014-40CA-A9AC-89CF932E9261}" srcOrd="2" destOrd="0" presId="urn:microsoft.com/office/officeart/2005/8/layout/process4"/>
    <dgm:cxn modelId="{0A1D1E1E-2DE7-48C3-B7E3-D58DAE0A1147}" type="presParOf" srcId="{E0E5EE9C-4014-40CA-A9AC-89CF932E9261}" destId="{52938661-7433-4EEB-B53C-6B42788878DB}" srcOrd="0" destOrd="0" presId="urn:microsoft.com/office/officeart/2005/8/layout/process4"/>
    <dgm:cxn modelId="{7F13C66B-F498-4F10-824F-8B61C4C525CE}" type="presParOf" srcId="{25F34F54-E75F-44C1-A6A0-6C9EA9492B3D}" destId="{FADFFDE2-489E-4007-916F-9E06B7669D7C}" srcOrd="3" destOrd="0" presId="urn:microsoft.com/office/officeart/2005/8/layout/process4"/>
    <dgm:cxn modelId="{9D2DFD07-6ECF-4A7C-8138-933FC1500209}" type="presParOf" srcId="{25F34F54-E75F-44C1-A6A0-6C9EA9492B3D}" destId="{01BED362-1053-41DA-89F6-C081D0742A71}" srcOrd="4" destOrd="0" presId="urn:microsoft.com/office/officeart/2005/8/layout/process4"/>
    <dgm:cxn modelId="{7719B583-1ED9-47A4-B157-BE48838A94B1}" type="presParOf" srcId="{01BED362-1053-41DA-89F6-C081D0742A71}" destId="{86CEEF13-B86B-4F0E-8157-757323EAC282}" srcOrd="0" destOrd="0" presId="urn:microsoft.com/office/officeart/2005/8/layout/process4"/>
    <dgm:cxn modelId="{9A9D7C34-D1B2-4919-ABC8-C9DEFAFA9390}" type="presParOf" srcId="{25F34F54-E75F-44C1-A6A0-6C9EA9492B3D}" destId="{AAAAF0AA-F208-474C-8EE0-A21D1E22EEA0}" srcOrd="5" destOrd="0" presId="urn:microsoft.com/office/officeart/2005/8/layout/process4"/>
    <dgm:cxn modelId="{36F12EBB-67D3-4B86-B2DA-420F51B04148}" type="presParOf" srcId="{25F34F54-E75F-44C1-A6A0-6C9EA9492B3D}" destId="{63512811-5F2E-4857-ABF3-28800CB66C10}" srcOrd="6" destOrd="0" presId="urn:microsoft.com/office/officeart/2005/8/layout/process4"/>
    <dgm:cxn modelId="{9978B9DE-833C-4976-B7B7-D9BAC39E6829}" type="presParOf" srcId="{63512811-5F2E-4857-ABF3-28800CB66C10}" destId="{0C6B7593-3525-45C4-BE03-C79888114DCC}" srcOrd="0" destOrd="0" presId="urn:microsoft.com/office/officeart/2005/8/layout/process4"/>
    <dgm:cxn modelId="{513A0B81-F90E-4FCD-B977-FCECE1BD0A78}" type="presParOf" srcId="{25F34F54-E75F-44C1-A6A0-6C9EA9492B3D}" destId="{1B3A0426-36DF-4309-A92A-C955104834A5}" srcOrd="7" destOrd="0" presId="urn:microsoft.com/office/officeart/2005/8/layout/process4"/>
    <dgm:cxn modelId="{45183265-9EC7-4C13-A214-8EB1787CA2EC}" type="presParOf" srcId="{25F34F54-E75F-44C1-A6A0-6C9EA9492B3D}" destId="{6D7FB69D-4740-4C81-A1D5-9E20AB094BC5}" srcOrd="8" destOrd="0" presId="urn:microsoft.com/office/officeart/2005/8/layout/process4"/>
    <dgm:cxn modelId="{7D436C17-B54E-4739-8FF4-27CE92E77CEC}" type="presParOf" srcId="{6D7FB69D-4740-4C81-A1D5-9E20AB094BC5}" destId="{6821FBDA-E190-4C99-AADD-DE1149A8DD73}"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F2BCE55-F11C-4E5E-8F78-512661EC977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AACBDC15-D84C-458E-89D5-C0DEBE06B97D}">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diagram shows a basic circuit used for hipot test.</a:t>
          </a:r>
          <a:endParaRPr lang="en-US" sz="1400" dirty="0">
            <a:solidFill>
              <a:schemeClr val="bg1"/>
            </a:solidFill>
            <a:latin typeface="Avenir LT Std 35 Light" charset="0"/>
            <a:ea typeface="Avenir LT Std 35 Light" charset="0"/>
            <a:cs typeface="Avenir LT Std 35 Light" charset="0"/>
          </a:endParaRPr>
        </a:p>
      </dgm:t>
    </dgm:pt>
    <dgm:pt modelId="{D70D5EE4-B7E3-4764-8516-23FDABF4AD67}" type="parTrans" cxnId="{F7603ABC-059F-4B27-9B04-176C036BB4FA}">
      <dgm:prSet/>
      <dgm:spPr/>
      <dgm:t>
        <a:bodyPr/>
        <a:lstStyle/>
        <a:p>
          <a:endParaRPr lang="en-US"/>
        </a:p>
      </dgm:t>
    </dgm:pt>
    <dgm:pt modelId="{846B048B-CD68-4DCA-A693-C8D50C0E6864}" type="sibTrans" cxnId="{F7603ABC-059F-4B27-9B04-176C036BB4FA}">
      <dgm:prSet/>
      <dgm:spPr/>
      <dgm:t>
        <a:bodyPr/>
        <a:lstStyle/>
        <a:p>
          <a:endParaRPr lang="en-US"/>
        </a:p>
      </dgm:t>
    </dgm:pt>
    <dgm:pt modelId="{FD50F7A9-3693-4BF2-8CD2-B8B65CC1B40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It is a deliberate application of high voltage potential between the current carrying conductors and any exposed dead-metal.</a:t>
          </a:r>
          <a:endParaRPr lang="en-US" sz="1400" dirty="0">
            <a:solidFill>
              <a:schemeClr val="bg1"/>
            </a:solidFill>
            <a:latin typeface="Avenir LT Std 35 Light" charset="0"/>
            <a:ea typeface="Avenir LT Std 35 Light" charset="0"/>
            <a:cs typeface="Avenir LT Std 35 Light" charset="0"/>
          </a:endParaRPr>
        </a:p>
      </dgm:t>
    </dgm:pt>
    <dgm:pt modelId="{20631F3F-2102-4319-8A86-3A24F879702D}" type="parTrans" cxnId="{227FC9F8-B0C3-484F-A808-29D6D3E1C2AF}">
      <dgm:prSet/>
      <dgm:spPr/>
      <dgm:t>
        <a:bodyPr/>
        <a:lstStyle/>
        <a:p>
          <a:endParaRPr lang="en-US"/>
        </a:p>
      </dgm:t>
    </dgm:pt>
    <dgm:pt modelId="{792BD9D6-6109-4C9C-8A02-E72D293E94E3}" type="sibTrans" cxnId="{227FC9F8-B0C3-484F-A808-29D6D3E1C2AF}">
      <dgm:prSet/>
      <dgm:spPr/>
      <dgm:t>
        <a:bodyPr/>
        <a:lstStyle/>
        <a:p>
          <a:endParaRPr lang="en-US"/>
        </a:p>
      </dgm:t>
    </dgm:pt>
    <dgm:pt modelId="{50EE71B8-42D0-4B28-BC4D-675CBCC55462}">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resulting leakage current is measured to determine whether a product’s insulation is able to withstand the high voltage without breaking down. </a:t>
          </a:r>
          <a:endParaRPr lang="en-US" sz="1400" dirty="0">
            <a:solidFill>
              <a:schemeClr val="bg1"/>
            </a:solidFill>
            <a:latin typeface="Avenir LT Std 35 Light" charset="0"/>
            <a:ea typeface="Avenir LT Std 35 Light" charset="0"/>
            <a:cs typeface="Avenir LT Std 35 Light" charset="0"/>
          </a:endParaRPr>
        </a:p>
      </dgm:t>
    </dgm:pt>
    <dgm:pt modelId="{78AB16BC-5E96-4516-9C0D-8F0C49B32911}" type="parTrans" cxnId="{E85CCA2D-868C-4D45-952F-2B56DD0D8AFE}">
      <dgm:prSet/>
      <dgm:spPr/>
      <dgm:t>
        <a:bodyPr/>
        <a:lstStyle/>
        <a:p>
          <a:endParaRPr lang="en-US"/>
        </a:p>
      </dgm:t>
    </dgm:pt>
    <dgm:pt modelId="{F64552BF-F2D5-435B-9E1A-2D51AFB55632}" type="sibTrans" cxnId="{E85CCA2D-868C-4D45-952F-2B56DD0D8AFE}">
      <dgm:prSet/>
      <dgm:spPr/>
      <dgm:t>
        <a:bodyPr/>
        <a:lstStyle/>
        <a:p>
          <a:endParaRPr lang="en-US"/>
        </a:p>
      </dgm:t>
    </dgm:pt>
    <dgm:pt modelId="{D8DF4543-9D1D-4E62-A0E2-2B718BF73212}">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This test verifies that the insulation of a product is capable of protecting the user from any leakage currents as a result of an electrical fault within the product. </a:t>
          </a:r>
          <a:endParaRPr lang="en-US" sz="1400" dirty="0">
            <a:solidFill>
              <a:schemeClr val="bg1"/>
            </a:solidFill>
            <a:latin typeface="Avenir LT Std 35 Light" charset="0"/>
            <a:ea typeface="Avenir LT Std 35 Light" charset="0"/>
            <a:cs typeface="Avenir LT Std 35 Light" charset="0"/>
          </a:endParaRPr>
        </a:p>
      </dgm:t>
    </dgm:pt>
    <dgm:pt modelId="{F718BAC3-06C0-4C5B-B7A7-7D1252E16F23}" type="parTrans" cxnId="{B0C33254-9BAE-4415-B5F7-CDA791A115ED}">
      <dgm:prSet/>
      <dgm:spPr/>
      <dgm:t>
        <a:bodyPr/>
        <a:lstStyle/>
        <a:p>
          <a:endParaRPr lang="en-US"/>
        </a:p>
      </dgm:t>
    </dgm:pt>
    <dgm:pt modelId="{609B64BA-2A86-4A04-B710-C55873A7DBF6}" type="sibTrans" cxnId="{B0C33254-9BAE-4415-B5F7-CDA791A115ED}">
      <dgm:prSet/>
      <dgm:spPr/>
      <dgm:t>
        <a:bodyPr/>
        <a:lstStyle/>
        <a:p>
          <a:endParaRPr lang="en-US"/>
        </a:p>
      </dgm:t>
    </dgm:pt>
    <dgm:pt modelId="{077576BE-E7A8-48E6-932F-3ED556CBBE09}" type="pres">
      <dgm:prSet presAssocID="{1F2BCE55-F11C-4E5E-8F78-512661EC9772}" presName="linear" presStyleCnt="0">
        <dgm:presLayoutVars>
          <dgm:animLvl val="lvl"/>
          <dgm:resizeHandles val="exact"/>
        </dgm:presLayoutVars>
      </dgm:prSet>
      <dgm:spPr/>
      <dgm:t>
        <a:bodyPr/>
        <a:lstStyle/>
        <a:p>
          <a:endParaRPr lang="en-US"/>
        </a:p>
      </dgm:t>
    </dgm:pt>
    <dgm:pt modelId="{CA5DDCEC-7251-4010-8450-C0B3BD023395}" type="pres">
      <dgm:prSet presAssocID="{AACBDC15-D84C-458E-89D5-C0DEBE06B97D}" presName="parentText" presStyleLbl="node1" presStyleIdx="0" presStyleCnt="4">
        <dgm:presLayoutVars>
          <dgm:chMax val="0"/>
          <dgm:bulletEnabled val="1"/>
        </dgm:presLayoutVars>
      </dgm:prSet>
      <dgm:spPr/>
      <dgm:t>
        <a:bodyPr/>
        <a:lstStyle/>
        <a:p>
          <a:endParaRPr lang="en-US"/>
        </a:p>
      </dgm:t>
    </dgm:pt>
    <dgm:pt modelId="{58089AEB-9E5F-48B7-8E10-11F9C1CE1CFE}" type="pres">
      <dgm:prSet presAssocID="{846B048B-CD68-4DCA-A693-C8D50C0E6864}" presName="spacer" presStyleCnt="0"/>
      <dgm:spPr/>
      <dgm:t>
        <a:bodyPr/>
        <a:lstStyle/>
        <a:p>
          <a:endParaRPr lang="en-US"/>
        </a:p>
      </dgm:t>
    </dgm:pt>
    <dgm:pt modelId="{ECA9EBA9-8E71-4DE7-A129-9CD42E7BE09D}" type="pres">
      <dgm:prSet presAssocID="{FD50F7A9-3693-4BF2-8CD2-B8B65CC1B408}" presName="parentText" presStyleLbl="node1" presStyleIdx="1" presStyleCnt="4">
        <dgm:presLayoutVars>
          <dgm:chMax val="0"/>
          <dgm:bulletEnabled val="1"/>
        </dgm:presLayoutVars>
      </dgm:prSet>
      <dgm:spPr/>
      <dgm:t>
        <a:bodyPr/>
        <a:lstStyle/>
        <a:p>
          <a:endParaRPr lang="en-US"/>
        </a:p>
      </dgm:t>
    </dgm:pt>
    <dgm:pt modelId="{60863B7C-9B8F-4C5D-93B1-4E859D27586F}" type="pres">
      <dgm:prSet presAssocID="{792BD9D6-6109-4C9C-8A02-E72D293E94E3}" presName="spacer" presStyleCnt="0"/>
      <dgm:spPr/>
      <dgm:t>
        <a:bodyPr/>
        <a:lstStyle/>
        <a:p>
          <a:endParaRPr lang="en-US"/>
        </a:p>
      </dgm:t>
    </dgm:pt>
    <dgm:pt modelId="{7E4A6269-39F9-4952-B80A-5AB5FDE1C7CB}" type="pres">
      <dgm:prSet presAssocID="{50EE71B8-42D0-4B28-BC4D-675CBCC55462}" presName="parentText" presStyleLbl="node1" presStyleIdx="2" presStyleCnt="4">
        <dgm:presLayoutVars>
          <dgm:chMax val="0"/>
          <dgm:bulletEnabled val="1"/>
        </dgm:presLayoutVars>
      </dgm:prSet>
      <dgm:spPr/>
      <dgm:t>
        <a:bodyPr/>
        <a:lstStyle/>
        <a:p>
          <a:endParaRPr lang="en-US"/>
        </a:p>
      </dgm:t>
    </dgm:pt>
    <dgm:pt modelId="{BCBE0FD1-BB4B-4D8D-BF87-A75BE8900C43}" type="pres">
      <dgm:prSet presAssocID="{F64552BF-F2D5-435B-9E1A-2D51AFB55632}" presName="spacer" presStyleCnt="0"/>
      <dgm:spPr/>
      <dgm:t>
        <a:bodyPr/>
        <a:lstStyle/>
        <a:p>
          <a:endParaRPr lang="en-US"/>
        </a:p>
      </dgm:t>
    </dgm:pt>
    <dgm:pt modelId="{04CC0AE1-EE89-431F-ABCB-3B418F9E5C2B}" type="pres">
      <dgm:prSet presAssocID="{D8DF4543-9D1D-4E62-A0E2-2B718BF73212}" presName="parentText" presStyleLbl="node1" presStyleIdx="3" presStyleCnt="4">
        <dgm:presLayoutVars>
          <dgm:chMax val="0"/>
          <dgm:bulletEnabled val="1"/>
        </dgm:presLayoutVars>
      </dgm:prSet>
      <dgm:spPr/>
      <dgm:t>
        <a:bodyPr/>
        <a:lstStyle/>
        <a:p>
          <a:endParaRPr lang="en-US"/>
        </a:p>
      </dgm:t>
    </dgm:pt>
  </dgm:ptLst>
  <dgm:cxnLst>
    <dgm:cxn modelId="{E85CCA2D-868C-4D45-952F-2B56DD0D8AFE}" srcId="{1F2BCE55-F11C-4E5E-8F78-512661EC9772}" destId="{50EE71B8-42D0-4B28-BC4D-675CBCC55462}" srcOrd="2" destOrd="0" parTransId="{78AB16BC-5E96-4516-9C0D-8F0C49B32911}" sibTransId="{F64552BF-F2D5-435B-9E1A-2D51AFB55632}"/>
    <dgm:cxn modelId="{905013B8-8B70-4A87-BAE4-B0BC7C3791A3}" type="presOf" srcId="{1F2BCE55-F11C-4E5E-8F78-512661EC9772}" destId="{077576BE-E7A8-48E6-932F-3ED556CBBE09}" srcOrd="0" destOrd="0" presId="urn:microsoft.com/office/officeart/2005/8/layout/vList2"/>
    <dgm:cxn modelId="{C799115E-0112-4BAA-9C87-03819A1D6F03}" type="presOf" srcId="{FD50F7A9-3693-4BF2-8CD2-B8B65CC1B408}" destId="{ECA9EBA9-8E71-4DE7-A129-9CD42E7BE09D}" srcOrd="0" destOrd="0" presId="urn:microsoft.com/office/officeart/2005/8/layout/vList2"/>
    <dgm:cxn modelId="{F7603ABC-059F-4B27-9B04-176C036BB4FA}" srcId="{1F2BCE55-F11C-4E5E-8F78-512661EC9772}" destId="{AACBDC15-D84C-458E-89D5-C0DEBE06B97D}" srcOrd="0" destOrd="0" parTransId="{D70D5EE4-B7E3-4764-8516-23FDABF4AD67}" sibTransId="{846B048B-CD68-4DCA-A693-C8D50C0E6864}"/>
    <dgm:cxn modelId="{7C2E5041-4A7A-45A2-BA99-245422434570}" type="presOf" srcId="{AACBDC15-D84C-458E-89D5-C0DEBE06B97D}" destId="{CA5DDCEC-7251-4010-8450-C0B3BD023395}" srcOrd="0" destOrd="0" presId="urn:microsoft.com/office/officeart/2005/8/layout/vList2"/>
    <dgm:cxn modelId="{64B760BD-99F3-4CB6-8940-C545C1D5FECC}" type="presOf" srcId="{50EE71B8-42D0-4B28-BC4D-675CBCC55462}" destId="{7E4A6269-39F9-4952-B80A-5AB5FDE1C7CB}" srcOrd="0" destOrd="0" presId="urn:microsoft.com/office/officeart/2005/8/layout/vList2"/>
    <dgm:cxn modelId="{B0C33254-9BAE-4415-B5F7-CDA791A115ED}" srcId="{1F2BCE55-F11C-4E5E-8F78-512661EC9772}" destId="{D8DF4543-9D1D-4E62-A0E2-2B718BF73212}" srcOrd="3" destOrd="0" parTransId="{F718BAC3-06C0-4C5B-B7A7-7D1252E16F23}" sibTransId="{609B64BA-2A86-4A04-B710-C55873A7DBF6}"/>
    <dgm:cxn modelId="{30DCC03F-1D03-48E4-AE45-09CE59C84F4B}" type="presOf" srcId="{D8DF4543-9D1D-4E62-A0E2-2B718BF73212}" destId="{04CC0AE1-EE89-431F-ABCB-3B418F9E5C2B}" srcOrd="0" destOrd="0" presId="urn:microsoft.com/office/officeart/2005/8/layout/vList2"/>
    <dgm:cxn modelId="{227FC9F8-B0C3-484F-A808-29D6D3E1C2AF}" srcId="{1F2BCE55-F11C-4E5E-8F78-512661EC9772}" destId="{FD50F7A9-3693-4BF2-8CD2-B8B65CC1B408}" srcOrd="1" destOrd="0" parTransId="{20631F3F-2102-4319-8A86-3A24F879702D}" sibTransId="{792BD9D6-6109-4C9C-8A02-E72D293E94E3}"/>
    <dgm:cxn modelId="{986CE30C-2F2A-42F6-A8DF-5BDE9B0FD4A3}" type="presParOf" srcId="{077576BE-E7A8-48E6-932F-3ED556CBBE09}" destId="{CA5DDCEC-7251-4010-8450-C0B3BD023395}" srcOrd="0" destOrd="0" presId="urn:microsoft.com/office/officeart/2005/8/layout/vList2"/>
    <dgm:cxn modelId="{91B96A1C-09CB-433D-886A-C7CEC1CCA46F}" type="presParOf" srcId="{077576BE-E7A8-48E6-932F-3ED556CBBE09}" destId="{58089AEB-9E5F-48B7-8E10-11F9C1CE1CFE}" srcOrd="1" destOrd="0" presId="urn:microsoft.com/office/officeart/2005/8/layout/vList2"/>
    <dgm:cxn modelId="{F740D894-9B9F-455B-82BD-531ECC8779F7}" type="presParOf" srcId="{077576BE-E7A8-48E6-932F-3ED556CBBE09}" destId="{ECA9EBA9-8E71-4DE7-A129-9CD42E7BE09D}" srcOrd="2" destOrd="0" presId="urn:microsoft.com/office/officeart/2005/8/layout/vList2"/>
    <dgm:cxn modelId="{70FD59EC-E688-494D-9CA8-53072C878838}" type="presParOf" srcId="{077576BE-E7A8-48E6-932F-3ED556CBBE09}" destId="{60863B7C-9B8F-4C5D-93B1-4E859D27586F}" srcOrd="3" destOrd="0" presId="urn:microsoft.com/office/officeart/2005/8/layout/vList2"/>
    <dgm:cxn modelId="{B084D808-6450-43A3-AA0E-94BF0FB374B1}" type="presParOf" srcId="{077576BE-E7A8-48E6-932F-3ED556CBBE09}" destId="{7E4A6269-39F9-4952-B80A-5AB5FDE1C7CB}" srcOrd="4" destOrd="0" presId="urn:microsoft.com/office/officeart/2005/8/layout/vList2"/>
    <dgm:cxn modelId="{38B4B803-5060-4B24-A322-D9D8638B4765}" type="presParOf" srcId="{077576BE-E7A8-48E6-932F-3ED556CBBE09}" destId="{BCBE0FD1-BB4B-4D8D-BF87-A75BE8900C43}" srcOrd="5" destOrd="0" presId="urn:microsoft.com/office/officeart/2005/8/layout/vList2"/>
    <dgm:cxn modelId="{0C78AA02-9BA6-47E7-8ADE-62B6395AB804}" type="presParOf" srcId="{077576BE-E7A8-48E6-932F-3ED556CBBE09}" destId="{04CC0AE1-EE89-431F-ABCB-3B418F9E5C2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84F6775-981A-445E-B8DD-29358CE607D1}"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76E878B8-8BAD-4AA3-8047-3CA3AA2E20B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Hipot test PASS condition.</a:t>
          </a:r>
          <a:endParaRPr lang="en-US" sz="1400" dirty="0">
            <a:solidFill>
              <a:schemeClr val="bg1"/>
            </a:solidFill>
            <a:latin typeface="Avenir LT Std 35 Light" charset="0"/>
            <a:ea typeface="Avenir LT Std 35 Light" charset="0"/>
            <a:cs typeface="Avenir LT Std 35 Light" charset="0"/>
          </a:endParaRPr>
        </a:p>
      </dgm:t>
    </dgm:pt>
    <dgm:pt modelId="{56DCAB27-A854-43E0-B0E3-9EC950778D4A}" type="parTrans" cxnId="{04BE427C-A7A8-4C65-8F38-2472BEC209C1}">
      <dgm:prSet/>
      <dgm:spPr/>
      <dgm:t>
        <a:bodyPr/>
        <a:lstStyle/>
        <a:p>
          <a:endParaRPr lang="en-US"/>
        </a:p>
      </dgm:t>
    </dgm:pt>
    <dgm:pt modelId="{4D93488A-681C-4875-A0BC-CC951AFD58F3}" type="sibTrans" cxnId="{04BE427C-A7A8-4C65-8F38-2472BEC209C1}">
      <dgm:prSet/>
      <dgm:spPr/>
      <dgm:t>
        <a:bodyPr/>
        <a:lstStyle/>
        <a:p>
          <a:endParaRPr lang="en-US"/>
        </a:p>
      </dgm:t>
    </dgm:pt>
    <dgm:pt modelId="{3F2DCC14-C553-4086-9BB2-8A57EEB347C8}">
      <dgm:prSet custT="1"/>
      <dgm:spPr>
        <a:solidFill>
          <a:srgbClr val="1C2A58"/>
        </a:solidFill>
      </dgm:spPr>
      <dgm:t>
        <a:bodyPr/>
        <a:lstStyle/>
        <a:p>
          <a:pPr rtl="0"/>
          <a:r>
            <a:rPr lang="en-US" sz="1400" dirty="0" smtClean="0">
              <a:solidFill>
                <a:schemeClr val="bg1"/>
              </a:solidFill>
              <a:latin typeface="Avenir LT Std 35 Light" charset="0"/>
              <a:ea typeface="Avenir LT Std 35 Light" charset="0"/>
              <a:cs typeface="Avenir LT Std 35 Light" charset="0"/>
            </a:rPr>
            <a:t>The insulation is able to withstand the high voltage and does not break down or does not allow excess leakage current to flow on the surface of the product under test.</a:t>
          </a:r>
          <a:endParaRPr lang="en-US" sz="1400" dirty="0">
            <a:solidFill>
              <a:schemeClr val="bg1"/>
            </a:solidFill>
            <a:latin typeface="Avenir LT Std 35 Light" charset="0"/>
            <a:ea typeface="Avenir LT Std 35 Light" charset="0"/>
            <a:cs typeface="Avenir LT Std 35 Light" charset="0"/>
          </a:endParaRPr>
        </a:p>
      </dgm:t>
    </dgm:pt>
    <dgm:pt modelId="{0530770C-9256-47DC-9E4E-87E6304824C1}" type="parTrans" cxnId="{828038F6-EAE0-4481-B4F5-3F307EB4E0AF}">
      <dgm:prSet/>
      <dgm:spPr/>
      <dgm:t>
        <a:bodyPr/>
        <a:lstStyle/>
        <a:p>
          <a:endParaRPr lang="en-US"/>
        </a:p>
      </dgm:t>
    </dgm:pt>
    <dgm:pt modelId="{DF439D59-AFE5-4D10-A6DE-0A530C7BD6CE}" type="sibTrans" cxnId="{828038F6-EAE0-4481-B4F5-3F307EB4E0AF}">
      <dgm:prSet/>
      <dgm:spPr/>
      <dgm:t>
        <a:bodyPr/>
        <a:lstStyle/>
        <a:p>
          <a:endParaRPr lang="en-US"/>
        </a:p>
      </dgm:t>
    </dgm:pt>
    <dgm:pt modelId="{47B7A7F9-FA71-4272-B7BE-01400469FB82}" type="pres">
      <dgm:prSet presAssocID="{584F6775-981A-445E-B8DD-29358CE607D1}" presName="linear" presStyleCnt="0">
        <dgm:presLayoutVars>
          <dgm:animLvl val="lvl"/>
          <dgm:resizeHandles val="exact"/>
        </dgm:presLayoutVars>
      </dgm:prSet>
      <dgm:spPr/>
      <dgm:t>
        <a:bodyPr/>
        <a:lstStyle/>
        <a:p>
          <a:endParaRPr lang="en-US"/>
        </a:p>
      </dgm:t>
    </dgm:pt>
    <dgm:pt modelId="{3DC04C01-026A-40DA-BC8F-BC8FBCD73F52}" type="pres">
      <dgm:prSet presAssocID="{76E878B8-8BAD-4AA3-8047-3CA3AA2E20B8}" presName="parentText" presStyleLbl="node1" presStyleIdx="0" presStyleCnt="2">
        <dgm:presLayoutVars>
          <dgm:chMax val="0"/>
          <dgm:bulletEnabled val="1"/>
        </dgm:presLayoutVars>
      </dgm:prSet>
      <dgm:spPr/>
      <dgm:t>
        <a:bodyPr/>
        <a:lstStyle/>
        <a:p>
          <a:endParaRPr lang="en-US"/>
        </a:p>
      </dgm:t>
    </dgm:pt>
    <dgm:pt modelId="{682D9DC4-5BFD-498F-ABB0-F263A9DEA5FD}" type="pres">
      <dgm:prSet presAssocID="{4D93488A-681C-4875-A0BC-CC951AFD58F3}" presName="spacer" presStyleCnt="0"/>
      <dgm:spPr/>
      <dgm:t>
        <a:bodyPr/>
        <a:lstStyle/>
        <a:p>
          <a:endParaRPr lang="en-US"/>
        </a:p>
      </dgm:t>
    </dgm:pt>
    <dgm:pt modelId="{25615894-733D-4645-8F4E-703F8F4A6FB5}" type="pres">
      <dgm:prSet presAssocID="{3F2DCC14-C553-4086-9BB2-8A57EEB347C8}" presName="parentText" presStyleLbl="node1" presStyleIdx="1" presStyleCnt="2">
        <dgm:presLayoutVars>
          <dgm:chMax val="0"/>
          <dgm:bulletEnabled val="1"/>
        </dgm:presLayoutVars>
      </dgm:prSet>
      <dgm:spPr/>
      <dgm:t>
        <a:bodyPr/>
        <a:lstStyle/>
        <a:p>
          <a:endParaRPr lang="en-US"/>
        </a:p>
      </dgm:t>
    </dgm:pt>
  </dgm:ptLst>
  <dgm:cxnLst>
    <dgm:cxn modelId="{04BE427C-A7A8-4C65-8F38-2472BEC209C1}" srcId="{584F6775-981A-445E-B8DD-29358CE607D1}" destId="{76E878B8-8BAD-4AA3-8047-3CA3AA2E20B8}" srcOrd="0" destOrd="0" parTransId="{56DCAB27-A854-43E0-B0E3-9EC950778D4A}" sibTransId="{4D93488A-681C-4875-A0BC-CC951AFD58F3}"/>
    <dgm:cxn modelId="{828038F6-EAE0-4481-B4F5-3F307EB4E0AF}" srcId="{584F6775-981A-445E-B8DD-29358CE607D1}" destId="{3F2DCC14-C553-4086-9BB2-8A57EEB347C8}" srcOrd="1" destOrd="0" parTransId="{0530770C-9256-47DC-9E4E-87E6304824C1}" sibTransId="{DF439D59-AFE5-4D10-A6DE-0A530C7BD6CE}"/>
    <dgm:cxn modelId="{53DFE32A-D7C3-4827-BD80-F4A3273773D0}" type="presOf" srcId="{584F6775-981A-445E-B8DD-29358CE607D1}" destId="{47B7A7F9-FA71-4272-B7BE-01400469FB82}" srcOrd="0" destOrd="0" presId="urn:microsoft.com/office/officeart/2005/8/layout/vList2"/>
    <dgm:cxn modelId="{228D21F2-FAF8-479D-B6F3-A93C1DE9F2A4}" type="presOf" srcId="{3F2DCC14-C553-4086-9BB2-8A57EEB347C8}" destId="{25615894-733D-4645-8F4E-703F8F4A6FB5}" srcOrd="0" destOrd="0" presId="urn:microsoft.com/office/officeart/2005/8/layout/vList2"/>
    <dgm:cxn modelId="{B0641B97-7388-4DC0-858E-1C528D8F09D0}" type="presOf" srcId="{76E878B8-8BAD-4AA3-8047-3CA3AA2E20B8}" destId="{3DC04C01-026A-40DA-BC8F-BC8FBCD73F52}" srcOrd="0" destOrd="0" presId="urn:microsoft.com/office/officeart/2005/8/layout/vList2"/>
    <dgm:cxn modelId="{E9A16201-DAED-4512-B704-95227EC48B83}" type="presParOf" srcId="{47B7A7F9-FA71-4272-B7BE-01400469FB82}" destId="{3DC04C01-026A-40DA-BC8F-BC8FBCD73F52}" srcOrd="0" destOrd="0" presId="urn:microsoft.com/office/officeart/2005/8/layout/vList2"/>
    <dgm:cxn modelId="{817172FF-D7CB-4EC8-A1A8-DBE7B271E105}" type="presParOf" srcId="{47B7A7F9-FA71-4272-B7BE-01400469FB82}" destId="{682D9DC4-5BFD-498F-ABB0-F263A9DEA5FD}" srcOrd="1" destOrd="0" presId="urn:microsoft.com/office/officeart/2005/8/layout/vList2"/>
    <dgm:cxn modelId="{13730748-2CF6-4AAC-A929-94030A3AC26A}" type="presParOf" srcId="{47B7A7F9-FA71-4272-B7BE-01400469FB82}" destId="{25615894-733D-4645-8F4E-703F8F4A6FB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24A35F-E549-4E69-A3AC-F7C6B3E93C29}"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en-US"/>
        </a:p>
      </dgm:t>
    </dgm:pt>
    <dgm:pt modelId="{E7AD8555-32C4-422C-81C3-14D0E097F08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Hipot test FAIL condition. </a:t>
          </a:r>
          <a:endParaRPr lang="en-US" sz="1600" dirty="0">
            <a:solidFill>
              <a:schemeClr val="bg1"/>
            </a:solidFill>
            <a:latin typeface="Avenir LT Std 35 Light" charset="0"/>
            <a:ea typeface="Avenir LT Std 35 Light" charset="0"/>
            <a:cs typeface="Avenir LT Std 35 Light" charset="0"/>
          </a:endParaRPr>
        </a:p>
      </dgm:t>
    </dgm:pt>
    <dgm:pt modelId="{1AFF196A-2A39-43CC-8BD8-C29B41C43196}" type="parTrans" cxnId="{DBB82892-1F24-4034-8B82-E76BF092A195}">
      <dgm:prSet/>
      <dgm:spPr/>
      <dgm:t>
        <a:bodyPr/>
        <a:lstStyle/>
        <a:p>
          <a:endParaRPr lang="en-US">
            <a:solidFill>
              <a:schemeClr val="bg1"/>
            </a:solidFill>
            <a:latin typeface="Avenir LT Std 35 Light" charset="0"/>
            <a:ea typeface="Avenir LT Std 35 Light" charset="0"/>
            <a:cs typeface="Avenir LT Std 35 Light" charset="0"/>
          </a:endParaRPr>
        </a:p>
      </dgm:t>
    </dgm:pt>
    <dgm:pt modelId="{EAA6FA8C-75C5-42E5-AC72-AD9E09203F7F}" type="sibTrans" cxnId="{DBB82892-1F24-4034-8B82-E76BF092A195}">
      <dgm:prSet/>
      <dgm:spPr/>
      <dgm:t>
        <a:bodyPr/>
        <a:lstStyle/>
        <a:p>
          <a:endParaRPr lang="en-US">
            <a:solidFill>
              <a:schemeClr val="bg1"/>
            </a:solidFill>
            <a:latin typeface="Avenir LT Std 35 Light" charset="0"/>
            <a:ea typeface="Avenir LT Std 35 Light" charset="0"/>
            <a:cs typeface="Avenir LT Std 35 Light" charset="0"/>
          </a:endParaRPr>
        </a:p>
      </dgm:t>
    </dgm:pt>
    <dgm:pt modelId="{46AAB835-8FD3-4B3A-BE8A-1D25579FCB79}">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Insulation breakdown results in excessive leakage to the chassis of the DUT. </a:t>
          </a:r>
          <a:endParaRPr lang="en-US" sz="1600" dirty="0">
            <a:solidFill>
              <a:schemeClr val="bg1"/>
            </a:solidFill>
            <a:latin typeface="Avenir LT Std 35 Light" charset="0"/>
            <a:ea typeface="Avenir LT Std 35 Light" charset="0"/>
            <a:cs typeface="Avenir LT Std 35 Light" charset="0"/>
          </a:endParaRPr>
        </a:p>
      </dgm:t>
    </dgm:pt>
    <dgm:pt modelId="{9BF95869-0E9E-4A9C-9003-FD601D8A0A3B}" type="parTrans" cxnId="{5C101FA2-B5BE-4490-9F27-8738ED159DB2}">
      <dgm:prSet/>
      <dgm:spPr/>
      <dgm:t>
        <a:bodyPr/>
        <a:lstStyle/>
        <a:p>
          <a:endParaRPr lang="en-US">
            <a:solidFill>
              <a:schemeClr val="bg1"/>
            </a:solidFill>
            <a:latin typeface="Avenir LT Std 35 Light" charset="0"/>
            <a:ea typeface="Avenir LT Std 35 Light" charset="0"/>
            <a:cs typeface="Avenir LT Std 35 Light" charset="0"/>
          </a:endParaRPr>
        </a:p>
      </dgm:t>
    </dgm:pt>
    <dgm:pt modelId="{E7B8E1A1-B05A-4A66-912E-9213EDD45D78}" type="sibTrans" cxnId="{5C101FA2-B5BE-4490-9F27-8738ED159DB2}">
      <dgm:prSet/>
      <dgm:spPr/>
      <dgm:t>
        <a:bodyPr/>
        <a:lstStyle/>
        <a:p>
          <a:endParaRPr lang="en-US">
            <a:solidFill>
              <a:schemeClr val="bg1"/>
            </a:solidFill>
            <a:latin typeface="Avenir LT Std 35 Light" charset="0"/>
            <a:ea typeface="Avenir LT Std 35 Light" charset="0"/>
            <a:cs typeface="Avenir LT Std 35 Light" charset="0"/>
          </a:endParaRPr>
        </a:p>
      </dgm:t>
    </dgm:pt>
    <dgm:pt modelId="{BD791B93-C49E-4076-887A-A52C92C4CC45}" type="pres">
      <dgm:prSet presAssocID="{4B24A35F-E549-4E69-A3AC-F7C6B3E93C29}" presName="linear" presStyleCnt="0">
        <dgm:presLayoutVars>
          <dgm:animLvl val="lvl"/>
          <dgm:resizeHandles val="exact"/>
        </dgm:presLayoutVars>
      </dgm:prSet>
      <dgm:spPr/>
      <dgm:t>
        <a:bodyPr/>
        <a:lstStyle/>
        <a:p>
          <a:endParaRPr lang="en-US"/>
        </a:p>
      </dgm:t>
    </dgm:pt>
    <dgm:pt modelId="{57517F78-8D29-4098-B1AF-CB02B282DF02}" type="pres">
      <dgm:prSet presAssocID="{E7AD8555-32C4-422C-81C3-14D0E097F08C}" presName="parentText" presStyleLbl="node1" presStyleIdx="0" presStyleCnt="2" custLinFactNeighborX="727">
        <dgm:presLayoutVars>
          <dgm:chMax val="0"/>
          <dgm:bulletEnabled val="1"/>
        </dgm:presLayoutVars>
      </dgm:prSet>
      <dgm:spPr/>
      <dgm:t>
        <a:bodyPr/>
        <a:lstStyle/>
        <a:p>
          <a:endParaRPr lang="en-US"/>
        </a:p>
      </dgm:t>
    </dgm:pt>
    <dgm:pt modelId="{9919FC8C-06E1-4073-9908-8CCD6F12739F}" type="pres">
      <dgm:prSet presAssocID="{EAA6FA8C-75C5-42E5-AC72-AD9E09203F7F}" presName="spacer" presStyleCnt="0"/>
      <dgm:spPr/>
      <dgm:t>
        <a:bodyPr/>
        <a:lstStyle/>
        <a:p>
          <a:endParaRPr lang="en-US"/>
        </a:p>
      </dgm:t>
    </dgm:pt>
    <dgm:pt modelId="{FEF861A0-DE08-41D5-B2DD-AB391C90B9FF}" type="pres">
      <dgm:prSet presAssocID="{46AAB835-8FD3-4B3A-BE8A-1D25579FCB79}" presName="parentText" presStyleLbl="node1" presStyleIdx="1" presStyleCnt="2">
        <dgm:presLayoutVars>
          <dgm:chMax val="0"/>
          <dgm:bulletEnabled val="1"/>
        </dgm:presLayoutVars>
      </dgm:prSet>
      <dgm:spPr/>
      <dgm:t>
        <a:bodyPr/>
        <a:lstStyle/>
        <a:p>
          <a:endParaRPr lang="en-US"/>
        </a:p>
      </dgm:t>
    </dgm:pt>
  </dgm:ptLst>
  <dgm:cxnLst>
    <dgm:cxn modelId="{446FA2AF-F87C-46EB-90AD-A6AA32298666}" type="presOf" srcId="{E7AD8555-32C4-422C-81C3-14D0E097F08C}" destId="{57517F78-8D29-4098-B1AF-CB02B282DF02}" srcOrd="0" destOrd="0" presId="urn:microsoft.com/office/officeart/2005/8/layout/vList2"/>
    <dgm:cxn modelId="{2537F4F2-C2B4-4185-B2DC-13D1645E6E30}" type="presOf" srcId="{4B24A35F-E549-4E69-A3AC-F7C6B3E93C29}" destId="{BD791B93-C49E-4076-887A-A52C92C4CC45}" srcOrd="0" destOrd="0" presId="urn:microsoft.com/office/officeart/2005/8/layout/vList2"/>
    <dgm:cxn modelId="{70A1953A-46DC-46E4-9E82-B19F6005B606}" type="presOf" srcId="{46AAB835-8FD3-4B3A-BE8A-1D25579FCB79}" destId="{FEF861A0-DE08-41D5-B2DD-AB391C90B9FF}" srcOrd="0" destOrd="0" presId="urn:microsoft.com/office/officeart/2005/8/layout/vList2"/>
    <dgm:cxn modelId="{DBB82892-1F24-4034-8B82-E76BF092A195}" srcId="{4B24A35F-E549-4E69-A3AC-F7C6B3E93C29}" destId="{E7AD8555-32C4-422C-81C3-14D0E097F08C}" srcOrd="0" destOrd="0" parTransId="{1AFF196A-2A39-43CC-8BD8-C29B41C43196}" sibTransId="{EAA6FA8C-75C5-42E5-AC72-AD9E09203F7F}"/>
    <dgm:cxn modelId="{5C101FA2-B5BE-4490-9F27-8738ED159DB2}" srcId="{4B24A35F-E549-4E69-A3AC-F7C6B3E93C29}" destId="{46AAB835-8FD3-4B3A-BE8A-1D25579FCB79}" srcOrd="1" destOrd="0" parTransId="{9BF95869-0E9E-4A9C-9003-FD601D8A0A3B}" sibTransId="{E7B8E1A1-B05A-4A66-912E-9213EDD45D78}"/>
    <dgm:cxn modelId="{E75D27D8-3FB9-469B-BD49-D39FDB5FF4EC}" type="presParOf" srcId="{BD791B93-C49E-4076-887A-A52C92C4CC45}" destId="{57517F78-8D29-4098-B1AF-CB02B282DF02}" srcOrd="0" destOrd="0" presId="urn:microsoft.com/office/officeart/2005/8/layout/vList2"/>
    <dgm:cxn modelId="{B6217667-FACA-404C-AC19-A9C985A29254}" type="presParOf" srcId="{BD791B93-C49E-4076-887A-A52C92C4CC45}" destId="{9919FC8C-06E1-4073-9908-8CCD6F12739F}" srcOrd="1" destOrd="0" presId="urn:microsoft.com/office/officeart/2005/8/layout/vList2"/>
    <dgm:cxn modelId="{526DB133-E793-49BF-86EF-A4DA0AC19D7C}" type="presParOf" srcId="{BD791B93-C49E-4076-887A-A52C92C4CC45}" destId="{FEF861A0-DE08-41D5-B2DD-AB391C90B9FF}" srcOrd="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3F7816B-EB8E-48BD-A8A3-8E650DE4FA9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84E8BEE-A130-435B-B0A6-BC63B405FEB6}">
      <dgm:prSet custT="1"/>
      <dgm:spPr>
        <a:solidFill>
          <a:srgbClr val="1C2A58"/>
        </a:solidFill>
      </dgm:spPr>
      <dgm:t>
        <a:bodyPr/>
        <a:lstStyle/>
        <a:p>
          <a:pPr rtl="0"/>
          <a:r>
            <a:rPr lang="en-US" sz="1600" dirty="0" smtClean="0">
              <a:latin typeface="Avenir LT Std 35 Light" pitchFamily="34" charset="0"/>
            </a:rPr>
            <a:t>When performed as </a:t>
          </a:r>
          <a:r>
            <a:rPr lang="en-US" sz="1600" b="1" i="1" dirty="0" smtClean="0">
              <a:latin typeface="Avenir LT Std 35 Light" pitchFamily="34" charset="0"/>
            </a:rPr>
            <a:t>Type</a:t>
          </a:r>
          <a:r>
            <a:rPr lang="en-US" sz="1600" dirty="0" smtClean="0">
              <a:latin typeface="Avenir LT Std 35 Light" pitchFamily="34" charset="0"/>
            </a:rPr>
            <a:t> tests </a:t>
          </a:r>
          <a:r>
            <a:rPr lang="en-US" sz="1600" dirty="0" err="1" smtClean="0">
              <a:latin typeface="Avenir LT Std 35 Light" pitchFamily="34" charset="0"/>
            </a:rPr>
            <a:t>Hipot</a:t>
          </a:r>
          <a:r>
            <a:rPr lang="en-US" sz="1600" dirty="0" smtClean="0">
              <a:latin typeface="Avenir LT Std 35 Light" pitchFamily="34" charset="0"/>
            </a:rPr>
            <a:t> tests are helpful in finding  various important defects.</a:t>
          </a:r>
          <a:endParaRPr lang="en-US" sz="1600" dirty="0">
            <a:latin typeface="Avenir LT Std 35 Light" pitchFamily="34" charset="0"/>
          </a:endParaRPr>
        </a:p>
      </dgm:t>
    </dgm:pt>
    <dgm:pt modelId="{D8DDFB62-B6CA-43AF-85D8-ED0E0B2AE5F7}" type="parTrans" cxnId="{AFB29FE9-0924-485C-8C6C-52A3BE7361AF}">
      <dgm:prSet/>
      <dgm:spPr/>
      <dgm:t>
        <a:bodyPr/>
        <a:lstStyle/>
        <a:p>
          <a:endParaRPr lang="en-US" sz="1600">
            <a:latin typeface="Avenir LT Std 35 Light" pitchFamily="34" charset="0"/>
          </a:endParaRPr>
        </a:p>
      </dgm:t>
    </dgm:pt>
    <dgm:pt modelId="{AB2E68CD-546B-4820-BA2D-8F0AB96D0F24}" type="sibTrans" cxnId="{AFB29FE9-0924-485C-8C6C-52A3BE7361AF}">
      <dgm:prSet/>
      <dgm:spPr/>
      <dgm:t>
        <a:bodyPr/>
        <a:lstStyle/>
        <a:p>
          <a:endParaRPr lang="en-US" sz="1600">
            <a:latin typeface="Avenir LT Std 35 Light" pitchFamily="34" charset="0"/>
          </a:endParaRPr>
        </a:p>
      </dgm:t>
    </dgm:pt>
    <dgm:pt modelId="{E4B89EF3-2D9F-4EE5-A7C6-58B937A35AD4}">
      <dgm:prSet custT="1"/>
      <dgm:spPr>
        <a:solidFill>
          <a:srgbClr val="1C2A58"/>
        </a:solidFill>
      </dgm:spPr>
      <dgm:t>
        <a:bodyPr/>
        <a:lstStyle/>
        <a:p>
          <a:pPr rtl="0"/>
          <a:r>
            <a:rPr lang="en-US" sz="1600" dirty="0" smtClean="0">
              <a:latin typeface="Avenir LT Std 35 Light" pitchFamily="34" charset="0"/>
            </a:rPr>
            <a:t>Nicked or crushed </a:t>
          </a:r>
          <a:r>
            <a:rPr lang="en-US" sz="1600" i="1" dirty="0" smtClean="0">
              <a:latin typeface="Avenir LT Std 35 Light" pitchFamily="34" charset="0"/>
            </a:rPr>
            <a:t>insulation</a:t>
          </a:r>
          <a:r>
            <a:rPr lang="en-US" sz="1600" dirty="0" smtClean="0">
              <a:latin typeface="Avenir LT Std 35 Light" pitchFamily="34" charset="0"/>
            </a:rPr>
            <a:t>, stray wire strands or braided shielding.</a:t>
          </a:r>
          <a:endParaRPr lang="en-US" sz="1600" dirty="0">
            <a:latin typeface="Avenir LT Std 35 Light" pitchFamily="34" charset="0"/>
          </a:endParaRPr>
        </a:p>
      </dgm:t>
    </dgm:pt>
    <dgm:pt modelId="{FFBD7047-9860-40D5-91D7-3EC39D6B07EB}" type="parTrans" cxnId="{521A349A-4075-4B68-A67E-151DA4AD14F0}">
      <dgm:prSet/>
      <dgm:spPr/>
      <dgm:t>
        <a:bodyPr/>
        <a:lstStyle/>
        <a:p>
          <a:endParaRPr lang="en-US" sz="1600">
            <a:latin typeface="Avenir LT Std 35 Light" pitchFamily="34" charset="0"/>
          </a:endParaRPr>
        </a:p>
      </dgm:t>
    </dgm:pt>
    <dgm:pt modelId="{97D4D3E3-B7C3-4DF2-93D4-9AFDD5EB1ADD}" type="sibTrans" cxnId="{521A349A-4075-4B68-A67E-151DA4AD14F0}">
      <dgm:prSet/>
      <dgm:spPr/>
      <dgm:t>
        <a:bodyPr/>
        <a:lstStyle/>
        <a:p>
          <a:endParaRPr lang="en-US" sz="1600">
            <a:latin typeface="Avenir LT Std 35 Light" pitchFamily="34" charset="0"/>
          </a:endParaRPr>
        </a:p>
      </dgm:t>
    </dgm:pt>
    <dgm:pt modelId="{58BA8659-6E9A-43C9-A2D8-501D61E2927D}">
      <dgm:prSet custT="1"/>
      <dgm:spPr>
        <a:solidFill>
          <a:srgbClr val="1C2A58"/>
        </a:solidFill>
      </dgm:spPr>
      <dgm:t>
        <a:bodyPr/>
        <a:lstStyle/>
        <a:p>
          <a:pPr rtl="0"/>
          <a:r>
            <a:rPr lang="en-US" sz="1600" dirty="0" smtClean="0">
              <a:latin typeface="Avenir LT Std 35 Light" pitchFamily="34" charset="0"/>
            </a:rPr>
            <a:t>Conductive or corrosive contaminants around the conductors.</a:t>
          </a:r>
          <a:endParaRPr lang="en-US" sz="1600" dirty="0">
            <a:latin typeface="Avenir LT Std 35 Light" pitchFamily="34" charset="0"/>
          </a:endParaRPr>
        </a:p>
      </dgm:t>
    </dgm:pt>
    <dgm:pt modelId="{2AD1A950-283A-4E2F-8488-FA3F59042885}" type="parTrans" cxnId="{CB7AB3F8-23B7-449C-80CE-EEE325C367AA}">
      <dgm:prSet/>
      <dgm:spPr/>
      <dgm:t>
        <a:bodyPr/>
        <a:lstStyle/>
        <a:p>
          <a:endParaRPr lang="en-US" sz="1600">
            <a:latin typeface="Avenir LT Std 35 Light" pitchFamily="34" charset="0"/>
          </a:endParaRPr>
        </a:p>
      </dgm:t>
    </dgm:pt>
    <dgm:pt modelId="{64DA922B-F863-4D8B-B3A2-0DDEC445194E}" type="sibTrans" cxnId="{CB7AB3F8-23B7-449C-80CE-EEE325C367AA}">
      <dgm:prSet/>
      <dgm:spPr/>
      <dgm:t>
        <a:bodyPr/>
        <a:lstStyle/>
        <a:p>
          <a:endParaRPr lang="en-US" sz="1600">
            <a:latin typeface="Avenir LT Std 35 Light" pitchFamily="34" charset="0"/>
          </a:endParaRPr>
        </a:p>
      </dgm:t>
    </dgm:pt>
    <dgm:pt modelId="{CCD0430E-42E2-4BE6-A809-9FCDDCE1E3D5}">
      <dgm:prSet custT="1"/>
      <dgm:spPr>
        <a:solidFill>
          <a:srgbClr val="1C2A58"/>
        </a:solidFill>
      </dgm:spPr>
      <dgm:t>
        <a:bodyPr/>
        <a:lstStyle/>
        <a:p>
          <a:pPr rtl="0"/>
          <a:r>
            <a:rPr lang="en-US" sz="1600" dirty="0" smtClean="0">
              <a:latin typeface="Avenir LT Std 35 Light" pitchFamily="34" charset="0"/>
            </a:rPr>
            <a:t>Terminal </a:t>
          </a:r>
          <a:r>
            <a:rPr lang="en-US" sz="1600" i="1" dirty="0" smtClean="0">
              <a:latin typeface="Avenir LT Std 35 Light" pitchFamily="34" charset="0"/>
            </a:rPr>
            <a:t>spacing</a:t>
          </a:r>
          <a:r>
            <a:rPr lang="en-US" sz="1600" dirty="0" smtClean="0">
              <a:latin typeface="Avenir LT Std 35 Light" pitchFamily="34" charset="0"/>
            </a:rPr>
            <a:t> problems and tolerance errors in cables. </a:t>
          </a:r>
          <a:endParaRPr lang="en-US" sz="1600" dirty="0">
            <a:latin typeface="Avenir LT Std 35 Light" pitchFamily="34" charset="0"/>
          </a:endParaRPr>
        </a:p>
      </dgm:t>
    </dgm:pt>
    <dgm:pt modelId="{C13D8417-473D-4D88-A82C-0227F8EDEBA1}" type="parTrans" cxnId="{AFFF6431-78EA-4E86-A607-ED7AD6BE32CD}">
      <dgm:prSet/>
      <dgm:spPr/>
      <dgm:t>
        <a:bodyPr/>
        <a:lstStyle/>
        <a:p>
          <a:endParaRPr lang="en-US" sz="1600">
            <a:latin typeface="Avenir LT Std 35 Light" pitchFamily="34" charset="0"/>
          </a:endParaRPr>
        </a:p>
      </dgm:t>
    </dgm:pt>
    <dgm:pt modelId="{C072AF45-3F0D-4AA5-95DF-D6A32A263F35}" type="sibTrans" cxnId="{AFFF6431-78EA-4E86-A607-ED7AD6BE32CD}">
      <dgm:prSet/>
      <dgm:spPr/>
      <dgm:t>
        <a:bodyPr/>
        <a:lstStyle/>
        <a:p>
          <a:endParaRPr lang="en-US" sz="1600">
            <a:latin typeface="Avenir LT Std 35 Light" pitchFamily="34" charset="0"/>
          </a:endParaRPr>
        </a:p>
      </dgm:t>
    </dgm:pt>
    <dgm:pt modelId="{56867D9C-44EF-4568-8C1C-BD84F1C6A337}">
      <dgm:prSet custT="1"/>
      <dgm:spPr>
        <a:solidFill>
          <a:srgbClr val="1C2A58"/>
        </a:solidFill>
      </dgm:spPr>
      <dgm:t>
        <a:bodyPr/>
        <a:lstStyle/>
        <a:p>
          <a:pPr rtl="0"/>
          <a:r>
            <a:rPr lang="en-US" sz="1600" dirty="0" smtClean="0">
              <a:latin typeface="Avenir LT Std 35 Light" pitchFamily="34" charset="0"/>
            </a:rPr>
            <a:t>Inadequate </a:t>
          </a:r>
          <a:r>
            <a:rPr lang="en-US" sz="1600" i="1" dirty="0" err="1" smtClean="0">
              <a:latin typeface="Avenir LT Std 35 Light" pitchFamily="34" charset="0"/>
            </a:rPr>
            <a:t>creepage</a:t>
          </a:r>
          <a:r>
            <a:rPr lang="en-US" sz="1600" dirty="0" smtClean="0">
              <a:latin typeface="Avenir LT Std 35 Light" pitchFamily="34" charset="0"/>
            </a:rPr>
            <a:t> and </a:t>
          </a:r>
          <a:r>
            <a:rPr lang="en-US" sz="1600" i="1" dirty="0" smtClean="0">
              <a:latin typeface="Avenir LT Std 35 Light" pitchFamily="34" charset="0"/>
            </a:rPr>
            <a:t>clearance</a:t>
          </a:r>
          <a:r>
            <a:rPr lang="en-US" sz="1600" dirty="0" smtClean="0">
              <a:latin typeface="Avenir LT Std 35 Light" pitchFamily="34" charset="0"/>
            </a:rPr>
            <a:t> distances introduced during the manufacturing process.</a:t>
          </a:r>
          <a:endParaRPr lang="en-US" sz="1600" dirty="0">
            <a:latin typeface="Avenir LT Std 35 Light" pitchFamily="34" charset="0"/>
          </a:endParaRPr>
        </a:p>
      </dgm:t>
    </dgm:pt>
    <dgm:pt modelId="{F3CC0B47-B9CB-4361-82A0-10F0A42521BE}" type="parTrans" cxnId="{CCE9A3E6-E024-45DA-86F9-C5389FC7BEE4}">
      <dgm:prSet/>
      <dgm:spPr/>
      <dgm:t>
        <a:bodyPr/>
        <a:lstStyle/>
        <a:p>
          <a:endParaRPr lang="en-US" sz="1600">
            <a:latin typeface="Avenir LT Std 35 Light" pitchFamily="34" charset="0"/>
          </a:endParaRPr>
        </a:p>
      </dgm:t>
    </dgm:pt>
    <dgm:pt modelId="{C4F1BF2B-A92C-4224-9869-9E1901CAFEB7}" type="sibTrans" cxnId="{CCE9A3E6-E024-45DA-86F9-C5389FC7BEE4}">
      <dgm:prSet/>
      <dgm:spPr/>
      <dgm:t>
        <a:bodyPr/>
        <a:lstStyle/>
        <a:p>
          <a:endParaRPr lang="en-US" sz="1600">
            <a:latin typeface="Avenir LT Std 35 Light" pitchFamily="34" charset="0"/>
          </a:endParaRPr>
        </a:p>
      </dgm:t>
    </dgm:pt>
    <dgm:pt modelId="{D69B5ED6-E7F2-481A-A7FA-648C081E574F}" type="pres">
      <dgm:prSet presAssocID="{63F7816B-EB8E-48BD-A8A3-8E650DE4FA94}" presName="linear" presStyleCnt="0">
        <dgm:presLayoutVars>
          <dgm:animLvl val="lvl"/>
          <dgm:resizeHandles val="exact"/>
        </dgm:presLayoutVars>
      </dgm:prSet>
      <dgm:spPr/>
      <dgm:t>
        <a:bodyPr/>
        <a:lstStyle/>
        <a:p>
          <a:endParaRPr lang="en-US"/>
        </a:p>
      </dgm:t>
    </dgm:pt>
    <dgm:pt modelId="{59C54A23-2AF5-4FB4-84A5-55BD5A6D94A8}" type="pres">
      <dgm:prSet presAssocID="{384E8BEE-A130-435B-B0A6-BC63B405FEB6}" presName="parentText" presStyleLbl="node1" presStyleIdx="0" presStyleCnt="5">
        <dgm:presLayoutVars>
          <dgm:chMax val="0"/>
          <dgm:bulletEnabled val="1"/>
        </dgm:presLayoutVars>
      </dgm:prSet>
      <dgm:spPr/>
      <dgm:t>
        <a:bodyPr/>
        <a:lstStyle/>
        <a:p>
          <a:endParaRPr lang="en-US"/>
        </a:p>
      </dgm:t>
    </dgm:pt>
    <dgm:pt modelId="{9785BB63-8E1E-4B88-8CB3-CD9CC8C6096F}" type="pres">
      <dgm:prSet presAssocID="{AB2E68CD-546B-4820-BA2D-8F0AB96D0F24}" presName="spacer" presStyleCnt="0"/>
      <dgm:spPr/>
    </dgm:pt>
    <dgm:pt modelId="{57B6CEDD-28F6-4119-A577-BFE3C7C2C99D}" type="pres">
      <dgm:prSet presAssocID="{E4B89EF3-2D9F-4EE5-A7C6-58B937A35AD4}" presName="parentText" presStyleLbl="node1" presStyleIdx="1" presStyleCnt="5">
        <dgm:presLayoutVars>
          <dgm:chMax val="0"/>
          <dgm:bulletEnabled val="1"/>
        </dgm:presLayoutVars>
      </dgm:prSet>
      <dgm:spPr/>
      <dgm:t>
        <a:bodyPr/>
        <a:lstStyle/>
        <a:p>
          <a:endParaRPr lang="en-US"/>
        </a:p>
      </dgm:t>
    </dgm:pt>
    <dgm:pt modelId="{9E7E924A-BC72-49B9-8449-9B4C771AA71C}" type="pres">
      <dgm:prSet presAssocID="{97D4D3E3-B7C3-4DF2-93D4-9AFDD5EB1ADD}" presName="spacer" presStyleCnt="0"/>
      <dgm:spPr/>
    </dgm:pt>
    <dgm:pt modelId="{B2C0445C-CB1C-4327-85B9-22E6703CFB63}" type="pres">
      <dgm:prSet presAssocID="{58BA8659-6E9A-43C9-A2D8-501D61E2927D}" presName="parentText" presStyleLbl="node1" presStyleIdx="2" presStyleCnt="5">
        <dgm:presLayoutVars>
          <dgm:chMax val="0"/>
          <dgm:bulletEnabled val="1"/>
        </dgm:presLayoutVars>
      </dgm:prSet>
      <dgm:spPr/>
      <dgm:t>
        <a:bodyPr/>
        <a:lstStyle/>
        <a:p>
          <a:endParaRPr lang="en-US"/>
        </a:p>
      </dgm:t>
    </dgm:pt>
    <dgm:pt modelId="{99601324-31F2-40E8-9702-D73DCB5A8C33}" type="pres">
      <dgm:prSet presAssocID="{64DA922B-F863-4D8B-B3A2-0DDEC445194E}" presName="spacer" presStyleCnt="0"/>
      <dgm:spPr/>
    </dgm:pt>
    <dgm:pt modelId="{1EFB168D-7F57-41E4-BE35-FC2762309A5B}" type="pres">
      <dgm:prSet presAssocID="{CCD0430E-42E2-4BE6-A809-9FCDDCE1E3D5}" presName="parentText" presStyleLbl="node1" presStyleIdx="3" presStyleCnt="5">
        <dgm:presLayoutVars>
          <dgm:chMax val="0"/>
          <dgm:bulletEnabled val="1"/>
        </dgm:presLayoutVars>
      </dgm:prSet>
      <dgm:spPr/>
      <dgm:t>
        <a:bodyPr/>
        <a:lstStyle/>
        <a:p>
          <a:endParaRPr lang="en-US"/>
        </a:p>
      </dgm:t>
    </dgm:pt>
    <dgm:pt modelId="{BBD4AE44-CE10-49BE-8939-1D05317C937C}" type="pres">
      <dgm:prSet presAssocID="{C072AF45-3F0D-4AA5-95DF-D6A32A263F35}" presName="spacer" presStyleCnt="0"/>
      <dgm:spPr/>
    </dgm:pt>
    <dgm:pt modelId="{CBF223A6-5C32-43D0-BC62-C3C50F06E305}" type="pres">
      <dgm:prSet presAssocID="{56867D9C-44EF-4568-8C1C-BD84F1C6A337}" presName="parentText" presStyleLbl="node1" presStyleIdx="4" presStyleCnt="5">
        <dgm:presLayoutVars>
          <dgm:chMax val="0"/>
          <dgm:bulletEnabled val="1"/>
        </dgm:presLayoutVars>
      </dgm:prSet>
      <dgm:spPr/>
      <dgm:t>
        <a:bodyPr/>
        <a:lstStyle/>
        <a:p>
          <a:endParaRPr lang="en-US"/>
        </a:p>
      </dgm:t>
    </dgm:pt>
  </dgm:ptLst>
  <dgm:cxnLst>
    <dgm:cxn modelId="{4F3E89AE-87C2-4563-A110-D4BF916B7864}" type="presOf" srcId="{CCD0430E-42E2-4BE6-A809-9FCDDCE1E3D5}" destId="{1EFB168D-7F57-41E4-BE35-FC2762309A5B}" srcOrd="0" destOrd="0" presId="urn:microsoft.com/office/officeart/2005/8/layout/vList2"/>
    <dgm:cxn modelId="{FD81837A-46DE-43F5-AE22-E80E01DFB5A6}" type="presOf" srcId="{58BA8659-6E9A-43C9-A2D8-501D61E2927D}" destId="{B2C0445C-CB1C-4327-85B9-22E6703CFB63}" srcOrd="0" destOrd="0" presId="urn:microsoft.com/office/officeart/2005/8/layout/vList2"/>
    <dgm:cxn modelId="{AFB29FE9-0924-485C-8C6C-52A3BE7361AF}" srcId="{63F7816B-EB8E-48BD-A8A3-8E650DE4FA94}" destId="{384E8BEE-A130-435B-B0A6-BC63B405FEB6}" srcOrd="0" destOrd="0" parTransId="{D8DDFB62-B6CA-43AF-85D8-ED0E0B2AE5F7}" sibTransId="{AB2E68CD-546B-4820-BA2D-8F0AB96D0F24}"/>
    <dgm:cxn modelId="{B92F64A8-F912-4CD9-ACDD-FE56CFA29F5D}" type="presOf" srcId="{63F7816B-EB8E-48BD-A8A3-8E650DE4FA94}" destId="{D69B5ED6-E7F2-481A-A7FA-648C081E574F}" srcOrd="0" destOrd="0" presId="urn:microsoft.com/office/officeart/2005/8/layout/vList2"/>
    <dgm:cxn modelId="{E4256E23-DAF6-4E2E-89B6-AACF58658D1B}" type="presOf" srcId="{56867D9C-44EF-4568-8C1C-BD84F1C6A337}" destId="{CBF223A6-5C32-43D0-BC62-C3C50F06E305}" srcOrd="0" destOrd="0" presId="urn:microsoft.com/office/officeart/2005/8/layout/vList2"/>
    <dgm:cxn modelId="{CB7AB3F8-23B7-449C-80CE-EEE325C367AA}" srcId="{63F7816B-EB8E-48BD-A8A3-8E650DE4FA94}" destId="{58BA8659-6E9A-43C9-A2D8-501D61E2927D}" srcOrd="2" destOrd="0" parTransId="{2AD1A950-283A-4E2F-8488-FA3F59042885}" sibTransId="{64DA922B-F863-4D8B-B3A2-0DDEC445194E}"/>
    <dgm:cxn modelId="{AFFF6431-78EA-4E86-A607-ED7AD6BE32CD}" srcId="{63F7816B-EB8E-48BD-A8A3-8E650DE4FA94}" destId="{CCD0430E-42E2-4BE6-A809-9FCDDCE1E3D5}" srcOrd="3" destOrd="0" parTransId="{C13D8417-473D-4D88-A82C-0227F8EDEBA1}" sibTransId="{C072AF45-3F0D-4AA5-95DF-D6A32A263F35}"/>
    <dgm:cxn modelId="{5687F1DB-D8B7-46F5-9CF8-EE8638874973}" type="presOf" srcId="{E4B89EF3-2D9F-4EE5-A7C6-58B937A35AD4}" destId="{57B6CEDD-28F6-4119-A577-BFE3C7C2C99D}" srcOrd="0" destOrd="0" presId="urn:microsoft.com/office/officeart/2005/8/layout/vList2"/>
    <dgm:cxn modelId="{CCE9A3E6-E024-45DA-86F9-C5389FC7BEE4}" srcId="{63F7816B-EB8E-48BD-A8A3-8E650DE4FA94}" destId="{56867D9C-44EF-4568-8C1C-BD84F1C6A337}" srcOrd="4" destOrd="0" parTransId="{F3CC0B47-B9CB-4361-82A0-10F0A42521BE}" sibTransId="{C4F1BF2B-A92C-4224-9869-9E1901CAFEB7}"/>
    <dgm:cxn modelId="{E95EB916-DA34-421E-8AE3-BE2F0F633446}" type="presOf" srcId="{384E8BEE-A130-435B-B0A6-BC63B405FEB6}" destId="{59C54A23-2AF5-4FB4-84A5-55BD5A6D94A8}" srcOrd="0" destOrd="0" presId="urn:microsoft.com/office/officeart/2005/8/layout/vList2"/>
    <dgm:cxn modelId="{521A349A-4075-4B68-A67E-151DA4AD14F0}" srcId="{63F7816B-EB8E-48BD-A8A3-8E650DE4FA94}" destId="{E4B89EF3-2D9F-4EE5-A7C6-58B937A35AD4}" srcOrd="1" destOrd="0" parTransId="{FFBD7047-9860-40D5-91D7-3EC39D6B07EB}" sibTransId="{97D4D3E3-B7C3-4DF2-93D4-9AFDD5EB1ADD}"/>
    <dgm:cxn modelId="{6A242FA6-BB59-456F-AA4D-616386ECEAD6}" type="presParOf" srcId="{D69B5ED6-E7F2-481A-A7FA-648C081E574F}" destId="{59C54A23-2AF5-4FB4-84A5-55BD5A6D94A8}" srcOrd="0" destOrd="0" presId="urn:microsoft.com/office/officeart/2005/8/layout/vList2"/>
    <dgm:cxn modelId="{8667F97E-252E-4F61-BA15-B18EC3E268C7}" type="presParOf" srcId="{D69B5ED6-E7F2-481A-A7FA-648C081E574F}" destId="{9785BB63-8E1E-4B88-8CB3-CD9CC8C6096F}" srcOrd="1" destOrd="0" presId="urn:microsoft.com/office/officeart/2005/8/layout/vList2"/>
    <dgm:cxn modelId="{2C88652F-2502-4AE1-99F4-AAED25194083}" type="presParOf" srcId="{D69B5ED6-E7F2-481A-A7FA-648C081E574F}" destId="{57B6CEDD-28F6-4119-A577-BFE3C7C2C99D}" srcOrd="2" destOrd="0" presId="urn:microsoft.com/office/officeart/2005/8/layout/vList2"/>
    <dgm:cxn modelId="{2C3BBB86-6D7D-4234-B810-F75AD38CC8AD}" type="presParOf" srcId="{D69B5ED6-E7F2-481A-A7FA-648C081E574F}" destId="{9E7E924A-BC72-49B9-8449-9B4C771AA71C}" srcOrd="3" destOrd="0" presId="urn:microsoft.com/office/officeart/2005/8/layout/vList2"/>
    <dgm:cxn modelId="{7118E534-CBF6-41B3-99EB-05FC821212B7}" type="presParOf" srcId="{D69B5ED6-E7F2-481A-A7FA-648C081E574F}" destId="{B2C0445C-CB1C-4327-85B9-22E6703CFB63}" srcOrd="4" destOrd="0" presId="urn:microsoft.com/office/officeart/2005/8/layout/vList2"/>
    <dgm:cxn modelId="{0873DA71-CA80-4C28-8AAF-C942780BC8CC}" type="presParOf" srcId="{D69B5ED6-E7F2-481A-A7FA-648C081E574F}" destId="{99601324-31F2-40E8-9702-D73DCB5A8C33}" srcOrd="5" destOrd="0" presId="urn:microsoft.com/office/officeart/2005/8/layout/vList2"/>
    <dgm:cxn modelId="{4D9A7DBC-AC00-46D7-8291-74D4CFE52711}" type="presParOf" srcId="{D69B5ED6-E7F2-481A-A7FA-648C081E574F}" destId="{1EFB168D-7F57-41E4-BE35-FC2762309A5B}" srcOrd="6" destOrd="0" presId="urn:microsoft.com/office/officeart/2005/8/layout/vList2"/>
    <dgm:cxn modelId="{45962F06-46E6-4CEF-B794-B3EF15FA6E6C}" type="presParOf" srcId="{D69B5ED6-E7F2-481A-A7FA-648C081E574F}" destId="{BBD4AE44-CE10-49BE-8939-1D05317C937C}" srcOrd="7" destOrd="0" presId="urn:microsoft.com/office/officeart/2005/8/layout/vList2"/>
    <dgm:cxn modelId="{2E0174D6-FC05-4199-924E-4CA3A4DC6160}" type="presParOf" srcId="{D69B5ED6-E7F2-481A-A7FA-648C081E574F}" destId="{CBF223A6-5C32-43D0-BC62-C3C50F06E305}" srcOrd="8"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2DD4133-719F-4D1C-8980-FC118BC4604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4300E2E-E0F5-41A1-8FE5-BA5CB1C88DC7}">
      <dgm:prSet custT="1"/>
      <dgm:spPr>
        <a:solidFill>
          <a:srgbClr val="1C2A58"/>
        </a:solidFill>
      </dgm:spPr>
      <dgm:t>
        <a:bodyPr/>
        <a:lstStyle/>
        <a:p>
          <a:pPr rtl="0"/>
          <a:r>
            <a:rPr lang="en-US" sz="1600" dirty="0" smtClean="0">
              <a:latin typeface="Avenir LT Std 35 Light" pitchFamily="34" charset="0"/>
            </a:rPr>
            <a:t>The </a:t>
          </a:r>
          <a:r>
            <a:rPr lang="en-US" sz="1600" b="1" i="1" dirty="0" smtClean="0">
              <a:latin typeface="Avenir LT Std 35 Light" pitchFamily="34" charset="0"/>
            </a:rPr>
            <a:t>production-line</a:t>
          </a:r>
          <a:r>
            <a:rPr lang="en-US" sz="1600" dirty="0" smtClean="0">
              <a:latin typeface="Avenir LT Std 35 Light" pitchFamily="34" charset="0"/>
            </a:rPr>
            <a:t> </a:t>
          </a:r>
          <a:r>
            <a:rPr lang="en-US" sz="1600" dirty="0" err="1" smtClean="0">
              <a:latin typeface="Avenir LT Std 35 Light" pitchFamily="34" charset="0"/>
            </a:rPr>
            <a:t>hipot</a:t>
          </a:r>
          <a:r>
            <a:rPr lang="en-US" sz="1600" dirty="0" smtClean="0">
              <a:latin typeface="Avenir LT Std 35 Light" pitchFamily="34" charset="0"/>
            </a:rPr>
            <a:t> test is used to determine whether the construction of a production unit is about the same as the construction of the unit that was subjected to type testing. </a:t>
          </a:r>
          <a:endParaRPr lang="en-US" sz="1600" dirty="0">
            <a:latin typeface="Avenir LT Std 35 Light" pitchFamily="34" charset="0"/>
          </a:endParaRPr>
        </a:p>
      </dgm:t>
    </dgm:pt>
    <dgm:pt modelId="{8A9F46A4-0EFD-493B-B163-BD802F919375}" type="parTrans" cxnId="{44C9992B-F1CF-430E-B089-4A5574104F2B}">
      <dgm:prSet/>
      <dgm:spPr/>
      <dgm:t>
        <a:bodyPr/>
        <a:lstStyle/>
        <a:p>
          <a:endParaRPr lang="en-US"/>
        </a:p>
      </dgm:t>
    </dgm:pt>
    <dgm:pt modelId="{E6E6F7A5-E2C4-4510-BA19-B64CF711DC95}" type="sibTrans" cxnId="{44C9992B-F1CF-430E-B089-4A5574104F2B}">
      <dgm:prSet/>
      <dgm:spPr/>
      <dgm:t>
        <a:bodyPr/>
        <a:lstStyle/>
        <a:p>
          <a:endParaRPr lang="en-US"/>
        </a:p>
      </dgm:t>
    </dgm:pt>
    <dgm:pt modelId="{7994528D-D924-4F95-B7B1-23B1EBB36A35}">
      <dgm:prSet custT="1"/>
      <dgm:spPr>
        <a:solidFill>
          <a:srgbClr val="1C2A58"/>
        </a:solidFill>
      </dgm:spPr>
      <dgm:t>
        <a:bodyPr/>
        <a:lstStyle/>
        <a:p>
          <a:pPr rtl="0"/>
          <a:r>
            <a:rPr lang="en-US" sz="1600" dirty="0" smtClean="0">
              <a:latin typeface="Avenir LT Std 35 Light" pitchFamily="34" charset="0"/>
            </a:rPr>
            <a:t>Some of the process failures that can be detected by a production-line </a:t>
          </a:r>
          <a:r>
            <a:rPr lang="en-US" sz="1600" dirty="0" err="1" smtClean="0">
              <a:latin typeface="Avenir LT Std 35 Light" pitchFamily="34" charset="0"/>
            </a:rPr>
            <a:t>hipot</a:t>
          </a:r>
          <a:r>
            <a:rPr lang="en-US" sz="1600" dirty="0" smtClean="0">
              <a:latin typeface="Avenir LT Std 35 Light" pitchFamily="34" charset="0"/>
            </a:rPr>
            <a:t> test include, for example, a transformer wound in such a way that </a:t>
          </a:r>
          <a:r>
            <a:rPr lang="en-US" sz="1600" dirty="0" err="1" smtClean="0">
              <a:latin typeface="Avenir LT Std 35 Light" pitchFamily="34" charset="0"/>
            </a:rPr>
            <a:t>creepage</a:t>
          </a:r>
          <a:r>
            <a:rPr lang="en-US" sz="1600" dirty="0" smtClean="0">
              <a:latin typeface="Avenir LT Std 35 Light" pitchFamily="34" charset="0"/>
            </a:rPr>
            <a:t> and clearance have been reduced.</a:t>
          </a:r>
          <a:endParaRPr lang="en-US" sz="1600" dirty="0">
            <a:latin typeface="Avenir LT Std 35 Light" pitchFamily="34" charset="0"/>
          </a:endParaRPr>
        </a:p>
      </dgm:t>
    </dgm:pt>
    <dgm:pt modelId="{FB7763C8-E007-4B53-A5C8-E90B95267018}" type="parTrans" cxnId="{F2A65959-C0A9-4866-BE98-9F6BAFCC6937}">
      <dgm:prSet/>
      <dgm:spPr/>
      <dgm:t>
        <a:bodyPr/>
        <a:lstStyle/>
        <a:p>
          <a:endParaRPr lang="en-US"/>
        </a:p>
      </dgm:t>
    </dgm:pt>
    <dgm:pt modelId="{6E8FADE3-38F5-4960-8506-ED52F5B4C5B0}" type="sibTrans" cxnId="{F2A65959-C0A9-4866-BE98-9F6BAFCC6937}">
      <dgm:prSet/>
      <dgm:spPr/>
      <dgm:t>
        <a:bodyPr/>
        <a:lstStyle/>
        <a:p>
          <a:endParaRPr lang="en-US"/>
        </a:p>
      </dgm:t>
    </dgm:pt>
    <dgm:pt modelId="{36B43012-4D5B-4138-83EA-0F9C851D27F2}">
      <dgm:prSet custT="1"/>
      <dgm:spPr>
        <a:solidFill>
          <a:srgbClr val="1C2A58"/>
        </a:solidFill>
      </dgm:spPr>
      <dgm:t>
        <a:bodyPr/>
        <a:lstStyle/>
        <a:p>
          <a:pPr rtl="0"/>
          <a:r>
            <a:rPr lang="en-US" sz="1600" dirty="0" smtClean="0">
              <a:latin typeface="Avenir LT Std 35 Light" pitchFamily="34" charset="0"/>
            </a:rPr>
            <a:t>Such a failure could result from a new operator in the winding department.</a:t>
          </a:r>
          <a:br>
            <a:rPr lang="en-US" sz="1600" dirty="0" smtClean="0">
              <a:latin typeface="Avenir LT Std 35 Light" pitchFamily="34" charset="0"/>
            </a:rPr>
          </a:br>
          <a:endParaRPr lang="en-US" sz="1600" dirty="0">
            <a:latin typeface="Avenir LT Std 35 Light" pitchFamily="34" charset="0"/>
          </a:endParaRPr>
        </a:p>
      </dgm:t>
    </dgm:pt>
    <dgm:pt modelId="{EC424BF1-E328-4694-92C9-99C31AAC2C38}" type="parTrans" cxnId="{B46D82A7-4E60-4F0A-B0BC-91C681DD68C4}">
      <dgm:prSet/>
      <dgm:spPr/>
      <dgm:t>
        <a:bodyPr/>
        <a:lstStyle/>
        <a:p>
          <a:endParaRPr lang="en-US"/>
        </a:p>
      </dgm:t>
    </dgm:pt>
    <dgm:pt modelId="{AB920920-58C2-4D39-9182-A020D0113243}" type="sibTrans" cxnId="{B46D82A7-4E60-4F0A-B0BC-91C681DD68C4}">
      <dgm:prSet/>
      <dgm:spPr/>
      <dgm:t>
        <a:bodyPr/>
        <a:lstStyle/>
        <a:p>
          <a:endParaRPr lang="en-US"/>
        </a:p>
      </dgm:t>
    </dgm:pt>
    <dgm:pt modelId="{943A4EF7-65ED-48FB-9B6E-1A77773AC45B}" type="pres">
      <dgm:prSet presAssocID="{E2DD4133-719F-4D1C-8980-FC118BC46048}" presName="linear" presStyleCnt="0">
        <dgm:presLayoutVars>
          <dgm:animLvl val="lvl"/>
          <dgm:resizeHandles val="exact"/>
        </dgm:presLayoutVars>
      </dgm:prSet>
      <dgm:spPr/>
      <dgm:t>
        <a:bodyPr/>
        <a:lstStyle/>
        <a:p>
          <a:endParaRPr lang="en-US"/>
        </a:p>
      </dgm:t>
    </dgm:pt>
    <dgm:pt modelId="{CC01815E-1CE3-416D-BBBF-78EFAD7A53B2}" type="pres">
      <dgm:prSet presAssocID="{44300E2E-E0F5-41A1-8FE5-BA5CB1C88DC7}" presName="parentText" presStyleLbl="node1" presStyleIdx="0" presStyleCnt="3">
        <dgm:presLayoutVars>
          <dgm:chMax val="0"/>
          <dgm:bulletEnabled val="1"/>
        </dgm:presLayoutVars>
      </dgm:prSet>
      <dgm:spPr/>
      <dgm:t>
        <a:bodyPr/>
        <a:lstStyle/>
        <a:p>
          <a:endParaRPr lang="en-US"/>
        </a:p>
      </dgm:t>
    </dgm:pt>
    <dgm:pt modelId="{8565CAD7-38F2-4D77-B5AD-343A5722D62B}" type="pres">
      <dgm:prSet presAssocID="{E6E6F7A5-E2C4-4510-BA19-B64CF711DC95}" presName="spacer" presStyleCnt="0"/>
      <dgm:spPr/>
    </dgm:pt>
    <dgm:pt modelId="{46F656CC-31B5-431B-9690-B1FA29EBA3A3}" type="pres">
      <dgm:prSet presAssocID="{7994528D-D924-4F95-B7B1-23B1EBB36A35}" presName="parentText" presStyleLbl="node1" presStyleIdx="1" presStyleCnt="3">
        <dgm:presLayoutVars>
          <dgm:chMax val="0"/>
          <dgm:bulletEnabled val="1"/>
        </dgm:presLayoutVars>
      </dgm:prSet>
      <dgm:spPr/>
      <dgm:t>
        <a:bodyPr/>
        <a:lstStyle/>
        <a:p>
          <a:endParaRPr lang="en-US"/>
        </a:p>
      </dgm:t>
    </dgm:pt>
    <dgm:pt modelId="{B447983C-E661-4CCE-BF3C-0B6B1724F997}" type="pres">
      <dgm:prSet presAssocID="{6E8FADE3-38F5-4960-8506-ED52F5B4C5B0}" presName="spacer" presStyleCnt="0"/>
      <dgm:spPr/>
    </dgm:pt>
    <dgm:pt modelId="{FB397C10-857D-4802-AE3C-CC53E52F6F80}" type="pres">
      <dgm:prSet presAssocID="{36B43012-4D5B-4138-83EA-0F9C851D27F2}" presName="parentText" presStyleLbl="node1" presStyleIdx="2" presStyleCnt="3">
        <dgm:presLayoutVars>
          <dgm:chMax val="0"/>
          <dgm:bulletEnabled val="1"/>
        </dgm:presLayoutVars>
      </dgm:prSet>
      <dgm:spPr/>
      <dgm:t>
        <a:bodyPr/>
        <a:lstStyle/>
        <a:p>
          <a:endParaRPr lang="en-US"/>
        </a:p>
      </dgm:t>
    </dgm:pt>
  </dgm:ptLst>
  <dgm:cxnLst>
    <dgm:cxn modelId="{51F71E8A-70C1-4299-A991-B48A97428967}" type="presOf" srcId="{E2DD4133-719F-4D1C-8980-FC118BC46048}" destId="{943A4EF7-65ED-48FB-9B6E-1A77773AC45B}" srcOrd="0" destOrd="0" presId="urn:microsoft.com/office/officeart/2005/8/layout/vList2"/>
    <dgm:cxn modelId="{B46D82A7-4E60-4F0A-B0BC-91C681DD68C4}" srcId="{E2DD4133-719F-4D1C-8980-FC118BC46048}" destId="{36B43012-4D5B-4138-83EA-0F9C851D27F2}" srcOrd="2" destOrd="0" parTransId="{EC424BF1-E328-4694-92C9-99C31AAC2C38}" sibTransId="{AB920920-58C2-4D39-9182-A020D0113243}"/>
    <dgm:cxn modelId="{F69803A7-F2E8-4755-B643-3C5A81405A39}" type="presOf" srcId="{44300E2E-E0F5-41A1-8FE5-BA5CB1C88DC7}" destId="{CC01815E-1CE3-416D-BBBF-78EFAD7A53B2}" srcOrd="0" destOrd="0" presId="urn:microsoft.com/office/officeart/2005/8/layout/vList2"/>
    <dgm:cxn modelId="{33564746-CE85-4D26-A1B1-133DBE6E69BA}" type="presOf" srcId="{36B43012-4D5B-4138-83EA-0F9C851D27F2}" destId="{FB397C10-857D-4802-AE3C-CC53E52F6F80}" srcOrd="0" destOrd="0" presId="urn:microsoft.com/office/officeart/2005/8/layout/vList2"/>
    <dgm:cxn modelId="{F2A65959-C0A9-4866-BE98-9F6BAFCC6937}" srcId="{E2DD4133-719F-4D1C-8980-FC118BC46048}" destId="{7994528D-D924-4F95-B7B1-23B1EBB36A35}" srcOrd="1" destOrd="0" parTransId="{FB7763C8-E007-4B53-A5C8-E90B95267018}" sibTransId="{6E8FADE3-38F5-4960-8506-ED52F5B4C5B0}"/>
    <dgm:cxn modelId="{44C9992B-F1CF-430E-B089-4A5574104F2B}" srcId="{E2DD4133-719F-4D1C-8980-FC118BC46048}" destId="{44300E2E-E0F5-41A1-8FE5-BA5CB1C88DC7}" srcOrd="0" destOrd="0" parTransId="{8A9F46A4-0EFD-493B-B163-BD802F919375}" sibTransId="{E6E6F7A5-E2C4-4510-BA19-B64CF711DC95}"/>
    <dgm:cxn modelId="{F7A736E0-D755-4EF7-8E81-0F57191082C7}" type="presOf" srcId="{7994528D-D924-4F95-B7B1-23B1EBB36A35}" destId="{46F656CC-31B5-431B-9690-B1FA29EBA3A3}" srcOrd="0" destOrd="0" presId="urn:microsoft.com/office/officeart/2005/8/layout/vList2"/>
    <dgm:cxn modelId="{C0B1145A-7D57-47F4-ADED-C45D4ADA94B8}" type="presParOf" srcId="{943A4EF7-65ED-48FB-9B6E-1A77773AC45B}" destId="{CC01815E-1CE3-416D-BBBF-78EFAD7A53B2}" srcOrd="0" destOrd="0" presId="urn:microsoft.com/office/officeart/2005/8/layout/vList2"/>
    <dgm:cxn modelId="{1E22383D-D645-4AD0-96C3-2A6605F2146A}" type="presParOf" srcId="{943A4EF7-65ED-48FB-9B6E-1A77773AC45B}" destId="{8565CAD7-38F2-4D77-B5AD-343A5722D62B}" srcOrd="1" destOrd="0" presId="urn:microsoft.com/office/officeart/2005/8/layout/vList2"/>
    <dgm:cxn modelId="{B4E9A2BE-2700-40E2-B076-7E266968B2E2}" type="presParOf" srcId="{943A4EF7-65ED-48FB-9B6E-1A77773AC45B}" destId="{46F656CC-31B5-431B-9690-B1FA29EBA3A3}" srcOrd="2" destOrd="0" presId="urn:microsoft.com/office/officeart/2005/8/layout/vList2"/>
    <dgm:cxn modelId="{ADD96159-B349-454F-844D-3759E5FE6F7B}" type="presParOf" srcId="{943A4EF7-65ED-48FB-9B6E-1A77773AC45B}" destId="{B447983C-E661-4CCE-BF3C-0B6B1724F997}" srcOrd="3" destOrd="0" presId="urn:microsoft.com/office/officeart/2005/8/layout/vList2"/>
    <dgm:cxn modelId="{E2943565-5853-418D-AEC2-E4AE48F36328}" type="presParOf" srcId="{943A4EF7-65ED-48FB-9B6E-1A77773AC45B}" destId="{FB397C10-857D-4802-AE3C-CC53E52F6F8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1D63779-514C-4B4D-8727-0F8DA9F491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97A4B89-13F3-4100-8AA7-721E10746485}">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best indication of a dielectric breakdown is a leakage current measurement significantly higher than the nominal current measurement.</a:t>
          </a:r>
          <a:endParaRPr lang="en-US" sz="1600" dirty="0">
            <a:solidFill>
              <a:schemeClr val="bg1"/>
            </a:solidFill>
            <a:latin typeface="Avenir LT Std 35 Light" charset="0"/>
            <a:ea typeface="Avenir LT Std 35 Light" charset="0"/>
            <a:cs typeface="Avenir LT Std 35 Light" charset="0"/>
          </a:endParaRPr>
        </a:p>
      </dgm:t>
    </dgm:pt>
    <dgm:pt modelId="{F9DC6FA7-298F-4BCD-A34B-05FCB4AF945A}" type="parTrans" cxnId="{17450DF6-C5B4-4608-B21D-A6454FDFDE40}">
      <dgm:prSet/>
      <dgm:spPr/>
      <dgm:t>
        <a:bodyPr/>
        <a:lstStyle/>
        <a:p>
          <a:endParaRPr lang="en-US"/>
        </a:p>
      </dgm:t>
    </dgm:pt>
    <dgm:pt modelId="{D7D9F29E-7505-4F65-81B4-F01406529E9E}" type="sibTrans" cxnId="{17450DF6-C5B4-4608-B21D-A6454FDFDE40}">
      <dgm:prSet/>
      <dgm:spPr/>
      <dgm:t>
        <a:bodyPr/>
        <a:lstStyle/>
        <a:p>
          <a:endParaRPr lang="en-US"/>
        </a:p>
      </dgm:t>
    </dgm:pt>
    <dgm:pt modelId="{35B25676-1482-421A-B61C-916BFCB3612C}">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Test voltage, the product being tested and the capacitance of the product can all impact the total leakage current measurement.</a:t>
          </a:r>
          <a:endParaRPr lang="en-US" sz="1600" dirty="0">
            <a:solidFill>
              <a:schemeClr val="bg1"/>
            </a:solidFill>
            <a:latin typeface="Avenir LT Std 35 Light" charset="0"/>
            <a:ea typeface="Avenir LT Std 35 Light" charset="0"/>
            <a:cs typeface="Avenir LT Std 35 Light" charset="0"/>
          </a:endParaRPr>
        </a:p>
      </dgm:t>
    </dgm:pt>
    <dgm:pt modelId="{DC0EBE81-860F-4751-8699-D5498F2F76AA}" type="parTrans" cxnId="{9BCDE6D0-D726-4372-86FE-65BC32C31BB4}">
      <dgm:prSet/>
      <dgm:spPr/>
      <dgm:t>
        <a:bodyPr/>
        <a:lstStyle/>
        <a:p>
          <a:endParaRPr lang="en-US"/>
        </a:p>
      </dgm:t>
    </dgm:pt>
    <dgm:pt modelId="{13AB647C-7A23-42D8-8725-21AE87D98887}" type="sibTrans" cxnId="{9BCDE6D0-D726-4372-86FE-65BC32C31BB4}">
      <dgm:prSet/>
      <dgm:spPr/>
      <dgm:t>
        <a:bodyPr/>
        <a:lstStyle/>
        <a:p>
          <a:endParaRPr lang="en-US"/>
        </a:p>
      </dgm:t>
    </dgm:pt>
    <dgm:pt modelId="{7066EECC-6B80-48A0-B0B6-15D2E4749AA1}">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When we perform a </a:t>
          </a:r>
          <a:r>
            <a:rPr lang="en-US" sz="1600" dirty="0" err="1" smtClean="0">
              <a:solidFill>
                <a:schemeClr val="bg1"/>
              </a:solidFill>
              <a:latin typeface="Avenir LT Std 35 Light" charset="0"/>
              <a:ea typeface="Avenir LT Std 35 Light" charset="0"/>
              <a:cs typeface="Avenir LT Std 35 Light" charset="0"/>
            </a:rPr>
            <a:t>hipot</a:t>
          </a:r>
          <a:r>
            <a:rPr lang="en-US" sz="1600" dirty="0" smtClean="0">
              <a:solidFill>
                <a:schemeClr val="bg1"/>
              </a:solidFill>
              <a:latin typeface="Avenir LT Std 35 Light" charset="0"/>
              <a:ea typeface="Avenir LT Std 35 Light" charset="0"/>
              <a:cs typeface="Avenir LT Std 35 Light" charset="0"/>
            </a:rPr>
            <a:t> test on a product, we can think of the product as a giant capacitor.</a:t>
          </a:r>
          <a:endParaRPr lang="en-US" sz="1600" dirty="0">
            <a:solidFill>
              <a:schemeClr val="bg1"/>
            </a:solidFill>
            <a:latin typeface="Avenir LT Std 35 Light" charset="0"/>
            <a:ea typeface="Avenir LT Std 35 Light" charset="0"/>
            <a:cs typeface="Avenir LT Std 35 Light" charset="0"/>
          </a:endParaRPr>
        </a:p>
      </dgm:t>
    </dgm:pt>
    <dgm:pt modelId="{E4A7BDA6-ED33-4671-BC71-4687E91252B9}" type="parTrans" cxnId="{D016D70D-6498-433D-8C5A-C5ECE64E3BEA}">
      <dgm:prSet/>
      <dgm:spPr/>
      <dgm:t>
        <a:bodyPr/>
        <a:lstStyle/>
        <a:p>
          <a:endParaRPr lang="en-US"/>
        </a:p>
      </dgm:t>
    </dgm:pt>
    <dgm:pt modelId="{A02DC364-1E29-4D61-870E-05CAB03BEEDD}" type="sibTrans" cxnId="{D016D70D-6498-433D-8C5A-C5ECE64E3BEA}">
      <dgm:prSet/>
      <dgm:spPr/>
      <dgm:t>
        <a:bodyPr/>
        <a:lstStyle/>
        <a:p>
          <a:endParaRPr lang="en-US"/>
        </a:p>
      </dgm:t>
    </dgm:pt>
    <dgm:pt modelId="{180A837D-4D11-4BDF-8E05-F81240BD2180}">
      <dgm:prSet custT="1"/>
      <dgm:spPr>
        <a:solidFill>
          <a:srgbClr val="1C2A58"/>
        </a:solidFill>
      </dgm:spPr>
      <dgm:t>
        <a:bodyPr/>
        <a:lstStyle/>
        <a:p>
          <a:pPr rtl="0"/>
          <a:r>
            <a:rPr lang="en-US" sz="1600" dirty="0" smtClean="0">
              <a:solidFill>
                <a:schemeClr val="bg1"/>
              </a:solidFill>
              <a:latin typeface="Avenir LT Std 35 Light" charset="0"/>
              <a:ea typeface="Avenir LT Std 35 Light" charset="0"/>
              <a:cs typeface="Avenir LT Std 35 Light" charset="0"/>
            </a:rPr>
            <a:t>The voltage is applied between the mains input and the chassis of the product which are separated by the insulation, which is just like a capacitor. </a:t>
          </a:r>
          <a:endParaRPr lang="en-US" sz="1600" dirty="0">
            <a:solidFill>
              <a:schemeClr val="bg1"/>
            </a:solidFill>
            <a:latin typeface="Avenir LT Std 35 Light" charset="0"/>
            <a:ea typeface="Avenir LT Std 35 Light" charset="0"/>
            <a:cs typeface="Avenir LT Std 35 Light" charset="0"/>
          </a:endParaRPr>
        </a:p>
      </dgm:t>
    </dgm:pt>
    <dgm:pt modelId="{655FE766-6970-4490-95C5-3E69FDA4051F}" type="parTrans" cxnId="{FDAD9C93-6621-41FD-9D40-202A98ADA93E}">
      <dgm:prSet/>
      <dgm:spPr/>
      <dgm:t>
        <a:bodyPr/>
        <a:lstStyle/>
        <a:p>
          <a:endParaRPr lang="en-US"/>
        </a:p>
      </dgm:t>
    </dgm:pt>
    <dgm:pt modelId="{D5FB7E4F-C4F7-480B-9689-5AC009AA0747}" type="sibTrans" cxnId="{FDAD9C93-6621-41FD-9D40-202A98ADA93E}">
      <dgm:prSet/>
      <dgm:spPr/>
      <dgm:t>
        <a:bodyPr/>
        <a:lstStyle/>
        <a:p>
          <a:endParaRPr lang="en-US"/>
        </a:p>
      </dgm:t>
    </dgm:pt>
    <dgm:pt modelId="{4A7DE367-40E7-4D82-86F8-72BF46DCAB82}" type="pres">
      <dgm:prSet presAssocID="{01D63779-514C-4B4D-8727-0F8DA9F49104}" presName="linear" presStyleCnt="0">
        <dgm:presLayoutVars>
          <dgm:animLvl val="lvl"/>
          <dgm:resizeHandles val="exact"/>
        </dgm:presLayoutVars>
      </dgm:prSet>
      <dgm:spPr/>
      <dgm:t>
        <a:bodyPr/>
        <a:lstStyle/>
        <a:p>
          <a:endParaRPr lang="en-US"/>
        </a:p>
      </dgm:t>
    </dgm:pt>
    <dgm:pt modelId="{D85A2EAE-F921-42A9-AC81-3405D31675B4}" type="pres">
      <dgm:prSet presAssocID="{A97A4B89-13F3-4100-8AA7-721E10746485}" presName="parentText" presStyleLbl="node1" presStyleIdx="0" presStyleCnt="4">
        <dgm:presLayoutVars>
          <dgm:chMax val="0"/>
          <dgm:bulletEnabled val="1"/>
        </dgm:presLayoutVars>
      </dgm:prSet>
      <dgm:spPr/>
      <dgm:t>
        <a:bodyPr/>
        <a:lstStyle/>
        <a:p>
          <a:endParaRPr lang="en-US"/>
        </a:p>
      </dgm:t>
    </dgm:pt>
    <dgm:pt modelId="{DE4600EE-6125-4051-8169-70B0579EF1DD}" type="pres">
      <dgm:prSet presAssocID="{D7D9F29E-7505-4F65-81B4-F01406529E9E}" presName="spacer" presStyleCnt="0"/>
      <dgm:spPr/>
    </dgm:pt>
    <dgm:pt modelId="{2225732B-C483-4BAC-95DC-A3B96439F1A3}" type="pres">
      <dgm:prSet presAssocID="{35B25676-1482-421A-B61C-916BFCB3612C}" presName="parentText" presStyleLbl="node1" presStyleIdx="1" presStyleCnt="4">
        <dgm:presLayoutVars>
          <dgm:chMax val="0"/>
          <dgm:bulletEnabled val="1"/>
        </dgm:presLayoutVars>
      </dgm:prSet>
      <dgm:spPr/>
      <dgm:t>
        <a:bodyPr/>
        <a:lstStyle/>
        <a:p>
          <a:endParaRPr lang="en-US"/>
        </a:p>
      </dgm:t>
    </dgm:pt>
    <dgm:pt modelId="{08EBA1D7-2D29-4F10-853E-B680AFC0F004}" type="pres">
      <dgm:prSet presAssocID="{13AB647C-7A23-42D8-8725-21AE87D98887}" presName="spacer" presStyleCnt="0"/>
      <dgm:spPr/>
    </dgm:pt>
    <dgm:pt modelId="{6D56C105-BF27-4117-B65A-2965BC18D42D}" type="pres">
      <dgm:prSet presAssocID="{7066EECC-6B80-48A0-B0B6-15D2E4749AA1}" presName="parentText" presStyleLbl="node1" presStyleIdx="2" presStyleCnt="4">
        <dgm:presLayoutVars>
          <dgm:chMax val="0"/>
          <dgm:bulletEnabled val="1"/>
        </dgm:presLayoutVars>
      </dgm:prSet>
      <dgm:spPr/>
      <dgm:t>
        <a:bodyPr/>
        <a:lstStyle/>
        <a:p>
          <a:endParaRPr lang="en-US"/>
        </a:p>
      </dgm:t>
    </dgm:pt>
    <dgm:pt modelId="{867D12AB-7FFB-4FB1-80B6-FC7F31866936}" type="pres">
      <dgm:prSet presAssocID="{A02DC364-1E29-4D61-870E-05CAB03BEEDD}" presName="spacer" presStyleCnt="0"/>
      <dgm:spPr/>
    </dgm:pt>
    <dgm:pt modelId="{90BEB4EB-4AC4-4CA5-A864-CFD596ABA5B6}" type="pres">
      <dgm:prSet presAssocID="{180A837D-4D11-4BDF-8E05-F81240BD2180}" presName="parentText" presStyleLbl="node1" presStyleIdx="3" presStyleCnt="4">
        <dgm:presLayoutVars>
          <dgm:chMax val="0"/>
          <dgm:bulletEnabled val="1"/>
        </dgm:presLayoutVars>
      </dgm:prSet>
      <dgm:spPr/>
      <dgm:t>
        <a:bodyPr/>
        <a:lstStyle/>
        <a:p>
          <a:endParaRPr lang="en-US"/>
        </a:p>
      </dgm:t>
    </dgm:pt>
  </dgm:ptLst>
  <dgm:cxnLst>
    <dgm:cxn modelId="{0EC94697-2D93-4DDD-B898-4E4CC8BA38FF}" type="presOf" srcId="{35B25676-1482-421A-B61C-916BFCB3612C}" destId="{2225732B-C483-4BAC-95DC-A3B96439F1A3}" srcOrd="0" destOrd="0" presId="urn:microsoft.com/office/officeart/2005/8/layout/vList2"/>
    <dgm:cxn modelId="{9BCDE6D0-D726-4372-86FE-65BC32C31BB4}" srcId="{01D63779-514C-4B4D-8727-0F8DA9F49104}" destId="{35B25676-1482-421A-B61C-916BFCB3612C}" srcOrd="1" destOrd="0" parTransId="{DC0EBE81-860F-4751-8699-D5498F2F76AA}" sibTransId="{13AB647C-7A23-42D8-8725-21AE87D98887}"/>
    <dgm:cxn modelId="{5B40B425-3ECC-4E4F-BA47-A25C50A439A8}" type="presOf" srcId="{180A837D-4D11-4BDF-8E05-F81240BD2180}" destId="{90BEB4EB-4AC4-4CA5-A864-CFD596ABA5B6}" srcOrd="0" destOrd="0" presId="urn:microsoft.com/office/officeart/2005/8/layout/vList2"/>
    <dgm:cxn modelId="{C8044262-EF98-4C8A-8DB9-B3F646411BD6}" type="presOf" srcId="{01D63779-514C-4B4D-8727-0F8DA9F49104}" destId="{4A7DE367-40E7-4D82-86F8-72BF46DCAB82}" srcOrd="0" destOrd="0" presId="urn:microsoft.com/office/officeart/2005/8/layout/vList2"/>
    <dgm:cxn modelId="{17450DF6-C5B4-4608-B21D-A6454FDFDE40}" srcId="{01D63779-514C-4B4D-8727-0F8DA9F49104}" destId="{A97A4B89-13F3-4100-8AA7-721E10746485}" srcOrd="0" destOrd="0" parTransId="{F9DC6FA7-298F-4BCD-A34B-05FCB4AF945A}" sibTransId="{D7D9F29E-7505-4F65-81B4-F01406529E9E}"/>
    <dgm:cxn modelId="{77616EE6-4806-411E-B7F6-7B7C7E284962}" type="presOf" srcId="{A97A4B89-13F3-4100-8AA7-721E10746485}" destId="{D85A2EAE-F921-42A9-AC81-3405D31675B4}" srcOrd="0" destOrd="0" presId="urn:microsoft.com/office/officeart/2005/8/layout/vList2"/>
    <dgm:cxn modelId="{55C28BA9-EBF7-444D-86E9-224669025F59}" type="presOf" srcId="{7066EECC-6B80-48A0-B0B6-15D2E4749AA1}" destId="{6D56C105-BF27-4117-B65A-2965BC18D42D}" srcOrd="0" destOrd="0" presId="urn:microsoft.com/office/officeart/2005/8/layout/vList2"/>
    <dgm:cxn modelId="{D016D70D-6498-433D-8C5A-C5ECE64E3BEA}" srcId="{01D63779-514C-4B4D-8727-0F8DA9F49104}" destId="{7066EECC-6B80-48A0-B0B6-15D2E4749AA1}" srcOrd="2" destOrd="0" parTransId="{E4A7BDA6-ED33-4671-BC71-4687E91252B9}" sibTransId="{A02DC364-1E29-4D61-870E-05CAB03BEEDD}"/>
    <dgm:cxn modelId="{FDAD9C93-6621-41FD-9D40-202A98ADA93E}" srcId="{01D63779-514C-4B4D-8727-0F8DA9F49104}" destId="{180A837D-4D11-4BDF-8E05-F81240BD2180}" srcOrd="3" destOrd="0" parTransId="{655FE766-6970-4490-95C5-3E69FDA4051F}" sibTransId="{D5FB7E4F-C4F7-480B-9689-5AC009AA0747}"/>
    <dgm:cxn modelId="{CD3FA908-645D-4376-8FBC-F9A85C44A2DC}" type="presParOf" srcId="{4A7DE367-40E7-4D82-86F8-72BF46DCAB82}" destId="{D85A2EAE-F921-42A9-AC81-3405D31675B4}" srcOrd="0" destOrd="0" presId="urn:microsoft.com/office/officeart/2005/8/layout/vList2"/>
    <dgm:cxn modelId="{FC609EB1-AC63-439F-AE9C-15D250DBA1D4}" type="presParOf" srcId="{4A7DE367-40E7-4D82-86F8-72BF46DCAB82}" destId="{DE4600EE-6125-4051-8169-70B0579EF1DD}" srcOrd="1" destOrd="0" presId="urn:microsoft.com/office/officeart/2005/8/layout/vList2"/>
    <dgm:cxn modelId="{D4E02739-4455-4065-BCFE-F578E22AC2E6}" type="presParOf" srcId="{4A7DE367-40E7-4D82-86F8-72BF46DCAB82}" destId="{2225732B-C483-4BAC-95DC-A3B96439F1A3}" srcOrd="2" destOrd="0" presId="urn:microsoft.com/office/officeart/2005/8/layout/vList2"/>
    <dgm:cxn modelId="{D01BD50E-0792-4263-922F-274BE6E056A7}" type="presParOf" srcId="{4A7DE367-40E7-4D82-86F8-72BF46DCAB82}" destId="{08EBA1D7-2D29-4F10-853E-B680AFC0F004}" srcOrd="3" destOrd="0" presId="urn:microsoft.com/office/officeart/2005/8/layout/vList2"/>
    <dgm:cxn modelId="{C4B1AE13-DD1D-4513-8A62-B5707693600C}" type="presParOf" srcId="{4A7DE367-40E7-4D82-86F8-72BF46DCAB82}" destId="{6D56C105-BF27-4117-B65A-2965BC18D42D}" srcOrd="4" destOrd="0" presId="urn:microsoft.com/office/officeart/2005/8/layout/vList2"/>
    <dgm:cxn modelId="{B5CB0275-8A4B-4698-925F-DD957B2D5DD5}" type="presParOf" srcId="{4A7DE367-40E7-4D82-86F8-72BF46DCAB82}" destId="{867D12AB-7FFB-4FB1-80B6-FC7F31866936}" srcOrd="5" destOrd="0" presId="urn:microsoft.com/office/officeart/2005/8/layout/vList2"/>
    <dgm:cxn modelId="{AE6BA9D5-EBC7-438D-A6AF-D12FABF8478E}" type="presParOf" srcId="{4A7DE367-40E7-4D82-86F8-72BF46DCAB82}" destId="{90BEB4EB-4AC4-4CA5-A864-CFD596ABA5B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E7437D-6342-41A3-B2A4-5498E72A67C0}">
      <dsp:nvSpPr>
        <dsp:cNvPr id="0" name=""/>
        <dsp:cNvSpPr/>
      </dsp:nvSpPr>
      <dsp:spPr>
        <a:xfrm>
          <a:off x="0" y="3461147"/>
          <a:ext cx="8229600" cy="757214"/>
        </a:xfrm>
        <a:prstGeom prst="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Avenir LT Std 35 Light" charset="0"/>
              <a:ea typeface="Avenir LT Std 35 Light" charset="0"/>
              <a:cs typeface="Avenir LT Std 35 Light" charset="0"/>
            </a:rPr>
            <a:t>Arc detection and </a:t>
          </a:r>
          <a:r>
            <a:rPr lang="en-US" sz="2000" b="1" kern="1200" dirty="0" err="1" smtClean="0">
              <a:solidFill>
                <a:schemeClr val="bg1"/>
              </a:solidFill>
              <a:latin typeface="Avenir LT Std 35 Light" charset="0"/>
              <a:ea typeface="Avenir LT Std 35 Light" charset="0"/>
              <a:cs typeface="Avenir LT Std 35 Light" charset="0"/>
            </a:rPr>
            <a:t>SmartGFI</a:t>
          </a:r>
          <a:r>
            <a:rPr lang="en-US" sz="2000" b="1" kern="1200" dirty="0" smtClean="0">
              <a:solidFill>
                <a:schemeClr val="bg1"/>
              </a:solidFill>
              <a:latin typeface="Avenir LT Std 35 Light" charset="0"/>
              <a:ea typeface="Avenir LT Std 35 Light" charset="0"/>
              <a:cs typeface="Avenir LT Std 35 Light" charset="0"/>
            </a:rPr>
            <a:t> circuits</a:t>
          </a:r>
          <a:endParaRPr lang="en-US" sz="2000" b="1" kern="1200" dirty="0">
            <a:solidFill>
              <a:schemeClr val="bg1"/>
            </a:solidFill>
            <a:latin typeface="Avenir LT Std 35 Light" charset="0"/>
            <a:ea typeface="Avenir LT Std 35 Light" charset="0"/>
            <a:cs typeface="Avenir LT Std 35 Light" charset="0"/>
          </a:endParaRPr>
        </a:p>
      </dsp:txBody>
      <dsp:txXfrm>
        <a:off x="0" y="3461147"/>
        <a:ext cx="8229600" cy="757214"/>
      </dsp:txXfrm>
    </dsp:sp>
    <dsp:sp modelId="{00C13019-7060-4A46-A8E3-84844ABC7C13}">
      <dsp:nvSpPr>
        <dsp:cNvPr id="0" name=""/>
        <dsp:cNvSpPr/>
      </dsp:nvSpPr>
      <dsp:spPr>
        <a:xfrm rot="10800000">
          <a:off x="0" y="2307910"/>
          <a:ext cx="8229600" cy="1164595"/>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smtClean="0">
              <a:solidFill>
                <a:schemeClr val="bg1"/>
              </a:solidFill>
              <a:latin typeface="Avenir LT Std 35 Light" charset="0"/>
              <a:ea typeface="Avenir LT Std 35 Light" charset="0"/>
              <a:cs typeface="Avenir LT Std 35 Light" charset="0"/>
            </a:rPr>
            <a:t>Electrical circuits for safety tests</a:t>
          </a:r>
          <a:endParaRPr lang="en-US" sz="2000" b="1" kern="1200" dirty="0">
            <a:solidFill>
              <a:schemeClr val="bg1"/>
            </a:solidFill>
            <a:latin typeface="Avenir LT Std 35 Light" charset="0"/>
            <a:ea typeface="Avenir LT Std 35 Light" charset="0"/>
            <a:cs typeface="Avenir LT Std 35 Light" charset="0"/>
          </a:endParaRPr>
        </a:p>
      </dsp:txBody>
      <dsp:txXfrm rot="10800000">
        <a:off x="0" y="2307910"/>
        <a:ext cx="8229600" cy="756719"/>
      </dsp:txXfrm>
    </dsp:sp>
    <dsp:sp modelId="{45231EC9-AD6D-44F1-9AFC-4EC82697DBEC}">
      <dsp:nvSpPr>
        <dsp:cNvPr id="0" name=""/>
        <dsp:cNvSpPr/>
      </dsp:nvSpPr>
      <dsp:spPr>
        <a:xfrm rot="10800000">
          <a:off x="0" y="1154672"/>
          <a:ext cx="8229600" cy="1164595"/>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smtClean="0">
              <a:solidFill>
                <a:schemeClr val="bg1"/>
              </a:solidFill>
              <a:latin typeface="Avenir LT Std 35 Light" charset="0"/>
              <a:ea typeface="Avenir LT Std 35 Light" charset="0"/>
              <a:cs typeface="Avenir LT Std 35 Light" charset="0"/>
            </a:rPr>
            <a:t>What part of the product is tested during each test</a:t>
          </a:r>
          <a:endParaRPr lang="en-US" sz="2000" b="1" kern="1200" dirty="0">
            <a:solidFill>
              <a:schemeClr val="bg1"/>
            </a:solidFill>
            <a:latin typeface="Avenir LT Std 35 Light" charset="0"/>
            <a:ea typeface="Avenir LT Std 35 Light" charset="0"/>
            <a:cs typeface="Avenir LT Std 35 Light" charset="0"/>
          </a:endParaRPr>
        </a:p>
      </dsp:txBody>
      <dsp:txXfrm rot="10800000">
        <a:off x="0" y="1154672"/>
        <a:ext cx="8229600" cy="756719"/>
      </dsp:txXfrm>
    </dsp:sp>
    <dsp:sp modelId="{74ACF1A0-4D4E-4067-8330-4989170E7396}">
      <dsp:nvSpPr>
        <dsp:cNvPr id="0" name=""/>
        <dsp:cNvSpPr/>
      </dsp:nvSpPr>
      <dsp:spPr>
        <a:xfrm rot="10800000">
          <a:off x="0" y="1434"/>
          <a:ext cx="8229600" cy="1164595"/>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42240" tIns="142240" rIns="142240" bIns="142240" numCol="1" spcCol="1270" anchor="ctr" anchorCtr="0">
          <a:noAutofit/>
        </a:bodyPr>
        <a:lstStyle/>
        <a:p>
          <a:pPr lvl="0" algn="ctr" defTabSz="889000" rtl="0">
            <a:lnSpc>
              <a:spcPct val="90000"/>
            </a:lnSpc>
            <a:spcBef>
              <a:spcPct val="0"/>
            </a:spcBef>
            <a:spcAft>
              <a:spcPct val="35000"/>
            </a:spcAft>
          </a:pPr>
          <a:r>
            <a:rPr lang="en-US" sz="2000" b="1" kern="1200" dirty="0" smtClean="0">
              <a:solidFill>
                <a:schemeClr val="bg1"/>
              </a:solidFill>
              <a:latin typeface="Avenir LT Std 35 Light" charset="0"/>
              <a:ea typeface="Avenir LT Std 35 Light" charset="0"/>
              <a:cs typeface="Avenir LT Std 35 Light" charset="0"/>
            </a:rPr>
            <a:t>Review of electrical safety tests</a:t>
          </a:r>
          <a:endParaRPr lang="en-US" sz="2000" b="1" kern="1200" dirty="0">
            <a:solidFill>
              <a:schemeClr val="bg1"/>
            </a:solidFill>
            <a:latin typeface="Avenir LT Std 35 Light" charset="0"/>
            <a:ea typeface="Avenir LT Std 35 Light" charset="0"/>
            <a:cs typeface="Avenir LT Std 35 Light" charset="0"/>
          </a:endParaRPr>
        </a:p>
      </dsp:txBody>
      <dsp:txXfrm rot="10800000">
        <a:off x="0" y="1434"/>
        <a:ext cx="8229600" cy="7567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F9222F-25BC-425B-9269-2C645F57D1B8}">
      <dsp:nvSpPr>
        <dsp:cNvPr id="0" name=""/>
        <dsp:cNvSpPr/>
      </dsp:nvSpPr>
      <dsp:spPr>
        <a:xfrm>
          <a:off x="0" y="2279"/>
          <a:ext cx="84582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Unless and otherwise stated by the safety standard, a good rule of thumb to calculate the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voltage is: (2 X Nominal Input Voltage) + 1000V</a:t>
          </a:r>
          <a:endParaRPr lang="en-US" sz="1600" kern="1200" dirty="0">
            <a:solidFill>
              <a:schemeClr val="bg1"/>
            </a:solidFill>
            <a:latin typeface="Avenir LT Std 35 Light" charset="0"/>
            <a:ea typeface="Avenir LT Std 35 Light" charset="0"/>
            <a:cs typeface="Avenir LT Std 35 Light" charset="0"/>
          </a:endParaRPr>
        </a:p>
      </dsp:txBody>
      <dsp:txXfrm>
        <a:off x="38381" y="40660"/>
        <a:ext cx="8381438" cy="709478"/>
      </dsp:txXfrm>
    </dsp:sp>
    <dsp:sp modelId="{B9E590D3-2426-4FA6-BD2D-159ACD37CE62}">
      <dsp:nvSpPr>
        <dsp:cNvPr id="0" name=""/>
        <dsp:cNvSpPr/>
      </dsp:nvSpPr>
      <dsp:spPr>
        <a:xfrm>
          <a:off x="0" y="909480"/>
          <a:ext cx="84582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For example, the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voltage for a product that has a nominal operating voltage of 120V will be: (2 X 120V) + 1000V = 240V + 1000V = 1240V or 1.24KV.</a:t>
          </a:r>
          <a:endParaRPr lang="en-US" sz="1600" kern="1200" dirty="0">
            <a:solidFill>
              <a:schemeClr val="bg1"/>
            </a:solidFill>
            <a:latin typeface="Avenir LT Std 35 Light" charset="0"/>
            <a:ea typeface="Avenir LT Std 35 Light" charset="0"/>
            <a:cs typeface="Avenir LT Std 35 Light" charset="0"/>
          </a:endParaRPr>
        </a:p>
      </dsp:txBody>
      <dsp:txXfrm>
        <a:off x="38381" y="947861"/>
        <a:ext cx="8381438" cy="709478"/>
      </dsp:txXfrm>
    </dsp:sp>
    <dsp:sp modelId="{4E98EE95-7676-4A2A-9449-A1BDAC6AB7E4}">
      <dsp:nvSpPr>
        <dsp:cNvPr id="0" name=""/>
        <dsp:cNvSpPr/>
      </dsp:nvSpPr>
      <dsp:spPr>
        <a:xfrm>
          <a:off x="0" y="1816680"/>
          <a:ext cx="84582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In some cases, safety agency requirements call out for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voltage for certain devices.</a:t>
          </a:r>
          <a:endParaRPr lang="en-US" sz="1600" kern="1200" dirty="0">
            <a:solidFill>
              <a:schemeClr val="bg1"/>
            </a:solidFill>
            <a:latin typeface="Avenir LT Std 35 Light" charset="0"/>
            <a:ea typeface="Avenir LT Std 35 Light" charset="0"/>
            <a:cs typeface="Avenir LT Std 35 Light" charset="0"/>
          </a:endParaRPr>
        </a:p>
      </dsp:txBody>
      <dsp:txXfrm>
        <a:off x="38381" y="1855061"/>
        <a:ext cx="8381438" cy="709478"/>
      </dsp:txXfrm>
    </dsp:sp>
    <dsp:sp modelId="{D8EC7A83-05C0-4A76-8D44-5B5DE60A0F65}">
      <dsp:nvSpPr>
        <dsp:cNvPr id="0" name=""/>
        <dsp:cNvSpPr/>
      </dsp:nvSpPr>
      <dsp:spPr>
        <a:xfrm>
          <a:off x="0" y="2723879"/>
          <a:ext cx="84582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For example, medical equipment with applied parts that have direct contact with a patient is tested at 4000V or 4KV.</a:t>
          </a:r>
          <a:endParaRPr lang="en-US" sz="1600" kern="1200" dirty="0">
            <a:solidFill>
              <a:schemeClr val="bg1"/>
            </a:solidFill>
            <a:latin typeface="Avenir LT Std 35 Light" charset="0"/>
            <a:ea typeface="Avenir LT Std 35 Light" charset="0"/>
            <a:cs typeface="Avenir LT Std 35 Light" charset="0"/>
          </a:endParaRPr>
        </a:p>
      </dsp:txBody>
      <dsp:txXfrm>
        <a:off x="38381" y="2762260"/>
        <a:ext cx="8381438" cy="709478"/>
      </dsp:txXfrm>
    </dsp:sp>
    <dsp:sp modelId="{57363DE4-E5CB-4DAF-A564-12E8AC2D3830}">
      <dsp:nvSpPr>
        <dsp:cNvPr id="0" name=""/>
        <dsp:cNvSpPr/>
      </dsp:nvSpPr>
      <dsp:spPr>
        <a:xfrm>
          <a:off x="0" y="3631080"/>
          <a:ext cx="84582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Most double insulated (Class II) products are subjected to design tests at voltage levels much higher than the rule of thumb described above.</a:t>
          </a:r>
          <a:endParaRPr lang="en-US" sz="1600" kern="1200" dirty="0">
            <a:solidFill>
              <a:schemeClr val="bg1"/>
            </a:solidFill>
            <a:latin typeface="Avenir LT Std 35 Light" charset="0"/>
            <a:ea typeface="Avenir LT Std 35 Light" charset="0"/>
            <a:cs typeface="Avenir LT Std 35 Light" charset="0"/>
          </a:endParaRPr>
        </a:p>
      </dsp:txBody>
      <dsp:txXfrm>
        <a:off x="38381" y="3669461"/>
        <a:ext cx="8381438" cy="7094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1A29F-4DA4-4340-9535-0817A93B2977}">
      <dsp:nvSpPr>
        <dsp:cNvPr id="0" name=""/>
        <dsp:cNvSpPr/>
      </dsp:nvSpPr>
      <dsp:spPr>
        <a:xfrm>
          <a:off x="0" y="0"/>
          <a:ext cx="3759200" cy="3759200"/>
        </a:xfrm>
        <a:prstGeom prst="pie">
          <a:avLst>
            <a:gd name="adj1" fmla="val 5400000"/>
            <a:gd name="adj2" fmla="val 16200000"/>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08296-A1F7-4352-8D72-D5F372A609A3}">
      <dsp:nvSpPr>
        <dsp:cNvPr id="0" name=""/>
        <dsp:cNvSpPr/>
      </dsp:nvSpPr>
      <dsp:spPr>
        <a:xfrm>
          <a:off x="1879600" y="0"/>
          <a:ext cx="6654800" cy="3759200"/>
        </a:xfrm>
        <a:prstGeom prst="rect">
          <a:avLst/>
        </a:prstGeom>
        <a:solidFill>
          <a:schemeClr val="lt1">
            <a:alpha val="90000"/>
            <a:hueOff val="0"/>
            <a:satOff val="0"/>
            <a:lumOff val="0"/>
            <a:alphaOff val="0"/>
          </a:schemeClr>
        </a:solidFill>
        <a:ln w="12700" cap="flat" cmpd="sng" algn="ctr">
          <a:solidFill>
            <a:srgbClr val="1C2A5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0" kern="1200" dirty="0" smtClean="0">
              <a:latin typeface="Avenir LT Std 85 Heavy" charset="0"/>
              <a:ea typeface="Avenir LT Std 85 Heavy" charset="0"/>
              <a:cs typeface="Avenir LT Std 85 Heavy" charset="0"/>
            </a:rPr>
            <a:t>Breakdown</a:t>
          </a:r>
          <a:endParaRPr lang="en-US" sz="3000" b="1" i="0" kern="1200" dirty="0">
            <a:latin typeface="Avenir LT Std 85 Heavy" charset="0"/>
            <a:ea typeface="Avenir LT Std 85 Heavy" charset="0"/>
            <a:cs typeface="Avenir LT Std 85 Heavy" charset="0"/>
          </a:endParaRPr>
        </a:p>
      </dsp:txBody>
      <dsp:txXfrm>
        <a:off x="1879600" y="0"/>
        <a:ext cx="3327400" cy="1127762"/>
      </dsp:txXfrm>
    </dsp:sp>
    <dsp:sp modelId="{EB58BE4C-F62D-4A47-BDDB-557462D5C9AE}">
      <dsp:nvSpPr>
        <dsp:cNvPr id="0" name=""/>
        <dsp:cNvSpPr/>
      </dsp:nvSpPr>
      <dsp:spPr>
        <a:xfrm>
          <a:off x="657861" y="1127762"/>
          <a:ext cx="2443477" cy="2443477"/>
        </a:xfrm>
        <a:prstGeom prst="pie">
          <a:avLst>
            <a:gd name="adj1" fmla="val 5400000"/>
            <a:gd name="adj2" fmla="val 16200000"/>
          </a:avLst>
        </a:prstGeom>
        <a:solidFill>
          <a:srgbClr val="87D6F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2BA11-33D1-45FE-B467-CD69999E01B3}">
      <dsp:nvSpPr>
        <dsp:cNvPr id="0" name=""/>
        <dsp:cNvSpPr/>
      </dsp:nvSpPr>
      <dsp:spPr>
        <a:xfrm>
          <a:off x="1879600" y="1127762"/>
          <a:ext cx="6654800" cy="2443477"/>
        </a:xfrm>
        <a:prstGeom prst="rect">
          <a:avLst/>
        </a:prstGeom>
        <a:solidFill>
          <a:schemeClr val="lt1">
            <a:alpha val="90000"/>
            <a:hueOff val="0"/>
            <a:satOff val="0"/>
            <a:lumOff val="0"/>
            <a:alphaOff val="0"/>
          </a:schemeClr>
        </a:solidFill>
        <a:ln w="12700" cap="flat" cmpd="sng" algn="ctr">
          <a:solidFill>
            <a:srgbClr val="1C2A5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0" kern="1200" dirty="0" smtClean="0">
              <a:latin typeface="Avenir LT Std 85 Heavy" charset="0"/>
              <a:ea typeface="Avenir LT Std 85 Heavy" charset="0"/>
              <a:cs typeface="Avenir LT Std 85 Heavy" charset="0"/>
            </a:rPr>
            <a:t>Leakage Limits</a:t>
          </a:r>
          <a:endParaRPr lang="en-US" sz="3000" b="1" i="0" kern="1200" dirty="0">
            <a:latin typeface="Avenir LT Std 85 Heavy" charset="0"/>
            <a:ea typeface="Avenir LT Std 85 Heavy" charset="0"/>
            <a:cs typeface="Avenir LT Std 85 Heavy" charset="0"/>
          </a:endParaRPr>
        </a:p>
      </dsp:txBody>
      <dsp:txXfrm>
        <a:off x="1879600" y="1127762"/>
        <a:ext cx="3327400" cy="1127758"/>
      </dsp:txXfrm>
    </dsp:sp>
    <dsp:sp modelId="{5430FBAE-F976-41D8-9109-6B5DEAE9C3FF}">
      <dsp:nvSpPr>
        <dsp:cNvPr id="0" name=""/>
        <dsp:cNvSpPr/>
      </dsp:nvSpPr>
      <dsp:spPr>
        <a:xfrm>
          <a:off x="1315720" y="2255521"/>
          <a:ext cx="1127758" cy="1127758"/>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9BFBD9-64B5-46B8-B0F0-8F284644D7E9}">
      <dsp:nvSpPr>
        <dsp:cNvPr id="0" name=""/>
        <dsp:cNvSpPr/>
      </dsp:nvSpPr>
      <dsp:spPr>
        <a:xfrm>
          <a:off x="1879600" y="2255521"/>
          <a:ext cx="6654800" cy="1127758"/>
        </a:xfrm>
        <a:prstGeom prst="rect">
          <a:avLst/>
        </a:prstGeom>
        <a:solidFill>
          <a:schemeClr val="lt1">
            <a:alpha val="90000"/>
            <a:hueOff val="0"/>
            <a:satOff val="0"/>
            <a:lumOff val="0"/>
            <a:alphaOff val="0"/>
          </a:schemeClr>
        </a:solidFill>
        <a:ln w="12700" cap="flat" cmpd="sng" algn="ctr">
          <a:solidFill>
            <a:srgbClr val="1C2A58"/>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b="1" i="0" kern="1200" dirty="0" smtClean="0">
              <a:latin typeface="Avenir LT Std 85 Heavy" charset="0"/>
              <a:ea typeface="Avenir LT Std 85 Heavy" charset="0"/>
              <a:cs typeface="Avenir LT Std 85 Heavy" charset="0"/>
            </a:rPr>
            <a:t>Arc Detection</a:t>
          </a:r>
          <a:endParaRPr lang="en-US" sz="3000" b="1" i="0" kern="1200" dirty="0">
            <a:latin typeface="Avenir LT Std 85 Heavy" charset="0"/>
            <a:ea typeface="Avenir LT Std 85 Heavy" charset="0"/>
            <a:cs typeface="Avenir LT Std 85 Heavy" charset="0"/>
          </a:endParaRPr>
        </a:p>
      </dsp:txBody>
      <dsp:txXfrm>
        <a:off x="1879600" y="2255521"/>
        <a:ext cx="3327400" cy="1127758"/>
      </dsp:txXfrm>
    </dsp:sp>
    <dsp:sp modelId="{015E33DE-DCB8-4219-AA46-64636857A461}">
      <dsp:nvSpPr>
        <dsp:cNvPr id="0" name=""/>
        <dsp:cNvSpPr/>
      </dsp:nvSpPr>
      <dsp:spPr>
        <a:xfrm>
          <a:off x="5207000" y="0"/>
          <a:ext cx="3327400" cy="1127762"/>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400</a:t>
          </a:r>
          <a:r>
            <a:rPr lang="el-GR" sz="1800" kern="1200" dirty="0" smtClean="0">
              <a:latin typeface="Avenir LT Std 35 Light" charset="0"/>
              <a:ea typeface="Avenir LT Std 35 Light" charset="0"/>
              <a:cs typeface="Avenir LT Std 35 Light" charset="0"/>
            </a:rPr>
            <a:t>μ</a:t>
          </a:r>
          <a:r>
            <a:rPr lang="en-US" sz="1800" kern="1200" dirty="0" smtClean="0">
              <a:latin typeface="Avenir LT Std 35 Light" charset="0"/>
              <a:ea typeface="Avenir LT Std 35 Light" charset="0"/>
              <a:cs typeface="Avenir LT Std 35 Light" charset="0"/>
            </a:rPr>
            <a:t>sec interrupt</a:t>
          </a:r>
          <a:endParaRPr lang="en-US" sz="1800" kern="1200" dirty="0">
            <a:latin typeface="Avenir LT Std 35 Light" charset="0"/>
            <a:ea typeface="Avenir LT Std 35 Light" charset="0"/>
            <a:cs typeface="Avenir LT Std 35 Light" charset="0"/>
          </a:endParaRPr>
        </a:p>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Shorts and Breakdowns</a:t>
          </a:r>
          <a:endParaRPr lang="en-US" sz="1800" kern="1200" dirty="0">
            <a:latin typeface="Avenir LT Std 35 Light" charset="0"/>
            <a:ea typeface="Avenir LT Std 35 Light" charset="0"/>
            <a:cs typeface="Avenir LT Std 35 Light" charset="0"/>
          </a:endParaRPr>
        </a:p>
      </dsp:txBody>
      <dsp:txXfrm>
        <a:off x="5207000" y="0"/>
        <a:ext cx="3327400" cy="1127762"/>
      </dsp:txXfrm>
    </dsp:sp>
    <dsp:sp modelId="{D8B0086E-1DEE-4A1B-926A-CBE9E9B579D3}">
      <dsp:nvSpPr>
        <dsp:cNvPr id="0" name=""/>
        <dsp:cNvSpPr/>
      </dsp:nvSpPr>
      <dsp:spPr>
        <a:xfrm>
          <a:off x="5207000" y="1127762"/>
          <a:ext cx="3327400" cy="11277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Leakage high and low limits</a:t>
          </a:r>
          <a:endParaRPr lang="en-US" sz="1800" kern="1200" dirty="0">
            <a:latin typeface="Avenir LT Std 35 Light" charset="0"/>
            <a:ea typeface="Avenir LT Std 35 Light" charset="0"/>
            <a:cs typeface="Avenir LT Std 35 Light" charset="0"/>
          </a:endParaRPr>
        </a:p>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100msec samples</a:t>
          </a:r>
          <a:endParaRPr lang="en-US" sz="1800" kern="1200" dirty="0">
            <a:latin typeface="Avenir LT Std 35 Light" charset="0"/>
            <a:ea typeface="Avenir LT Std 35 Light" charset="0"/>
            <a:cs typeface="Avenir LT Std 35 Light" charset="0"/>
          </a:endParaRPr>
        </a:p>
      </dsp:txBody>
      <dsp:txXfrm>
        <a:off x="5207000" y="1127762"/>
        <a:ext cx="3327400" cy="1127758"/>
      </dsp:txXfrm>
    </dsp:sp>
    <dsp:sp modelId="{D44762AC-DBB5-4509-9B8A-CD8704BD6E57}">
      <dsp:nvSpPr>
        <dsp:cNvPr id="0" name=""/>
        <dsp:cNvSpPr/>
      </dsp:nvSpPr>
      <dsp:spPr>
        <a:xfrm>
          <a:off x="5207000" y="2255521"/>
          <a:ext cx="3327400" cy="112775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Arc Failure</a:t>
          </a:r>
          <a:endParaRPr lang="en-US" sz="1800" kern="1200" dirty="0">
            <a:latin typeface="Avenir LT Std 35 Light" charset="0"/>
            <a:ea typeface="Avenir LT Std 35 Light" charset="0"/>
            <a:cs typeface="Avenir LT Std 35 Light" charset="0"/>
          </a:endParaRPr>
        </a:p>
        <a:p>
          <a:pPr marL="171450" lvl="1" indent="-171450" algn="l" defTabSz="800100">
            <a:lnSpc>
              <a:spcPct val="90000"/>
            </a:lnSpc>
            <a:spcBef>
              <a:spcPct val="0"/>
            </a:spcBef>
            <a:spcAft>
              <a:spcPct val="15000"/>
            </a:spcAft>
            <a:buChar char="••"/>
          </a:pPr>
          <a:r>
            <a:rPr lang="en-US" sz="1800" kern="1200" dirty="0" smtClean="0">
              <a:latin typeface="Avenir LT Std 35 Light" charset="0"/>
              <a:ea typeface="Avenir LT Std 35 Light" charset="0"/>
              <a:cs typeface="Avenir LT Std 35 Light" charset="0"/>
            </a:rPr>
            <a:t>Arc detection must be turned ON</a:t>
          </a:r>
          <a:endParaRPr lang="en-US" sz="1800" kern="1200" dirty="0">
            <a:latin typeface="Avenir LT Std 35 Light" charset="0"/>
            <a:ea typeface="Avenir LT Std 35 Light" charset="0"/>
            <a:cs typeface="Avenir LT Std 35 Light" charset="0"/>
          </a:endParaRPr>
        </a:p>
      </dsp:txBody>
      <dsp:txXfrm>
        <a:off x="5207000" y="2255521"/>
        <a:ext cx="3327400" cy="1127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3A9953-991A-9B4C-A497-974D6810EAFC}">
      <dsp:nvSpPr>
        <dsp:cNvPr id="0" name=""/>
        <dsp:cNvSpPr/>
      </dsp:nvSpPr>
      <dsp:spPr>
        <a:xfrm>
          <a:off x="2164" y="236101"/>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smtClean="0">
              <a:solidFill>
                <a:schemeClr val="bg1"/>
              </a:solidFill>
              <a:latin typeface="Avenir LT Std 85 Heavy" charset="0"/>
              <a:ea typeface="Avenir LT Std 85 Heavy" charset="0"/>
              <a:cs typeface="Avenir LT Std 85 Heavy" charset="0"/>
            </a:rPr>
            <a:t>Understanding the </a:t>
          </a: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236101"/>
        <a:ext cx="2006679" cy="1337786"/>
      </dsp:txXfrm>
    </dsp:sp>
    <dsp:sp modelId="{60B5E812-CB95-3748-AE23-2C14EF13F612}">
      <dsp:nvSpPr>
        <dsp:cNvPr id="0" name=""/>
        <dsp:cNvSpPr/>
      </dsp:nvSpPr>
      <dsp:spPr>
        <a:xfrm>
          <a:off x="2911849" y="349813"/>
          <a:ext cx="2775906" cy="1110362"/>
        </a:xfrm>
        <a:prstGeom prst="chevron">
          <a:avLst/>
        </a:prstGeom>
        <a:solidFill>
          <a:schemeClr val="lt1">
            <a:hueOff val="0"/>
            <a:satOff val="0"/>
            <a:lumOff val="0"/>
          </a:schemeClr>
        </a:solidFill>
        <a:ln w="6350" cap="flat" cmpd="sng" algn="ctr">
          <a:solidFill>
            <a:srgbClr val="1C2A5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latin typeface="Avenir LT Std 35 Light" charset="0"/>
              <a:ea typeface="Avenir LT Std 35 Light" charset="0"/>
              <a:cs typeface="Avenir LT Std 35 Light" charset="0"/>
            </a:rPr>
            <a:t>What is hipot test?</a:t>
          </a:r>
          <a:endParaRPr lang="en-US" sz="1400" kern="1200" dirty="0">
            <a:latin typeface="Avenir LT Std 35 Light" charset="0"/>
            <a:ea typeface="Avenir LT Std 35 Light" charset="0"/>
            <a:cs typeface="Avenir LT Std 35 Light" charset="0"/>
          </a:endParaRPr>
        </a:p>
      </dsp:txBody>
      <dsp:txXfrm>
        <a:off x="3467030" y="349813"/>
        <a:ext cx="1665544" cy="1110362"/>
      </dsp:txXfrm>
    </dsp:sp>
    <dsp:sp modelId="{6F908007-AA7A-BF44-AC49-1D1EADDE664C}">
      <dsp:nvSpPr>
        <dsp:cNvPr id="0" name=""/>
        <dsp:cNvSpPr/>
      </dsp:nvSpPr>
      <dsp:spPr>
        <a:xfrm>
          <a:off x="5299129" y="349813"/>
          <a:ext cx="2775906" cy="1110362"/>
        </a:xfrm>
        <a:prstGeom prst="chevron">
          <a:avLst/>
        </a:prstGeom>
        <a:solidFill>
          <a:schemeClr val="lt1">
            <a:hueOff val="0"/>
            <a:satOff val="0"/>
            <a:lumOff val="0"/>
          </a:schemeClr>
        </a:solidFill>
        <a:ln w="6350" cap="flat" cmpd="sng" algn="ctr">
          <a:solidFill>
            <a:srgbClr val="1C2A5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dirty="0" smtClean="0">
              <a:latin typeface="Avenir LT Std 35 Light" charset="0"/>
              <a:ea typeface="Avenir LT Std 35 Light" charset="0"/>
              <a:cs typeface="Avenir LT Std 35 Light" charset="0"/>
            </a:rPr>
            <a:t>What is tested?</a:t>
          </a:r>
          <a:endParaRPr lang="en-US" sz="1400" kern="1200" dirty="0">
            <a:latin typeface="Avenir LT Std 35 Light" charset="0"/>
            <a:ea typeface="Avenir LT Std 35 Light" charset="0"/>
            <a:cs typeface="Avenir LT Std 35 Light" charset="0"/>
          </a:endParaRPr>
        </a:p>
      </dsp:txBody>
      <dsp:txXfrm>
        <a:off x="5854310" y="349813"/>
        <a:ext cx="1665544" cy="1110362"/>
      </dsp:txXfrm>
    </dsp:sp>
    <dsp:sp modelId="{CD093165-FE07-9A44-BE0D-6F75795E2EC3}">
      <dsp:nvSpPr>
        <dsp:cNvPr id="0" name=""/>
        <dsp:cNvSpPr/>
      </dsp:nvSpPr>
      <dsp:spPr>
        <a:xfrm>
          <a:off x="2164" y="1761177"/>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Requirements </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1761177"/>
        <a:ext cx="2006679" cy="1337786"/>
      </dsp:txXfrm>
    </dsp:sp>
    <dsp:sp modelId="{DD12D56D-33E4-0042-AFA5-666617776E01}">
      <dsp:nvSpPr>
        <dsp:cNvPr id="0" name=""/>
        <dsp:cNvSpPr/>
      </dsp:nvSpPr>
      <dsp:spPr>
        <a:xfrm>
          <a:off x="2911849" y="1874889"/>
          <a:ext cx="2775906" cy="1110362"/>
        </a:xfrm>
        <a:prstGeom prst="chevron">
          <a:avLst/>
        </a:prstGeom>
        <a:solidFill>
          <a:schemeClr val="lt1">
            <a:hueOff val="0"/>
            <a:satOff val="0"/>
            <a:lumOff val="0"/>
          </a:schemeClr>
        </a:solidFill>
        <a:ln w="6350" cap="flat" cmpd="sng" algn="ctr">
          <a:solidFill>
            <a:srgbClr val="1C2A5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171450" lvl="1" indent="0" algn="l" defTabSz="711200">
            <a:lnSpc>
              <a:spcPct val="90000"/>
            </a:lnSpc>
            <a:spcBef>
              <a:spcPct val="0"/>
            </a:spcBef>
            <a:spcAft>
              <a:spcPct val="15000"/>
            </a:spcAft>
            <a:buNone/>
          </a:pPr>
          <a:r>
            <a:rPr lang="en-US" sz="1400" kern="1200" dirty="0" smtClean="0">
              <a:latin typeface="Avenir LT Std 35 Light" charset="0"/>
              <a:ea typeface="Avenir LT Std 35 Light" charset="0"/>
              <a:cs typeface="Avenir LT Std 35 Light" charset="0"/>
            </a:rPr>
            <a:t>Test Parameters</a:t>
          </a:r>
          <a:endParaRPr lang="en-US" sz="1400" b="0" kern="1200" dirty="0">
            <a:latin typeface="Avenir LT Std 35 Light" charset="0"/>
            <a:ea typeface="Avenir LT Std 35 Light" charset="0"/>
            <a:cs typeface="Avenir LT Std 35 Light" charset="0"/>
          </a:endParaRPr>
        </a:p>
      </dsp:txBody>
      <dsp:txXfrm>
        <a:off x="3467030" y="1874889"/>
        <a:ext cx="1665544" cy="1110362"/>
      </dsp:txXfrm>
    </dsp:sp>
    <dsp:sp modelId="{95B501AB-21BD-4F41-93E3-1B3E3F485A06}">
      <dsp:nvSpPr>
        <dsp:cNvPr id="0" name=""/>
        <dsp:cNvSpPr/>
      </dsp:nvSpPr>
      <dsp:spPr>
        <a:xfrm>
          <a:off x="2164" y="3286254"/>
          <a:ext cx="3344465" cy="1337786"/>
        </a:xfrm>
        <a:prstGeom prst="chevron">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60" tIns="11430" rIns="0" bIns="11430" numCol="1" spcCol="1270" anchor="ctr" anchorCtr="0">
          <a:noAutofit/>
        </a:bodyPr>
        <a:lstStyle/>
        <a:p>
          <a:pPr lvl="0" algn="ctr" defTabSz="800100">
            <a:lnSpc>
              <a:spcPct val="90000"/>
            </a:lnSpc>
            <a:spcBef>
              <a:spcPct val="0"/>
            </a:spcBef>
            <a:spcAft>
              <a:spcPct val="35000"/>
            </a:spcAft>
          </a:pPr>
          <a:r>
            <a:rPr lang="en-US" sz="1800" b="1" i="0" kern="1200" dirty="0" err="1" smtClean="0">
              <a:solidFill>
                <a:schemeClr val="bg1"/>
              </a:solidFill>
              <a:latin typeface="Avenir LT Std 85 Heavy" charset="0"/>
              <a:ea typeface="Avenir LT Std 85 Heavy" charset="0"/>
              <a:cs typeface="Avenir LT Std 85 Heavy" charset="0"/>
            </a:rPr>
            <a:t>Hipot</a:t>
          </a:r>
          <a:r>
            <a:rPr lang="en-US" sz="1800" b="1" i="0" kern="1200" dirty="0" smtClean="0">
              <a:solidFill>
                <a:schemeClr val="bg1"/>
              </a:solidFill>
              <a:latin typeface="Avenir LT Std 85 Heavy" charset="0"/>
              <a:ea typeface="Avenir LT Std 85 Heavy" charset="0"/>
              <a:cs typeface="Avenir LT Std 85 Heavy" charset="0"/>
            </a:rPr>
            <a:t> Test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Considerations </a:t>
          </a:r>
          <a:br>
            <a:rPr lang="en-US" sz="1800" b="1" i="0" kern="1200" dirty="0" smtClean="0">
              <a:solidFill>
                <a:schemeClr val="bg1"/>
              </a:solidFill>
              <a:latin typeface="Avenir LT Std 85 Heavy" charset="0"/>
              <a:ea typeface="Avenir LT Std 85 Heavy" charset="0"/>
              <a:cs typeface="Avenir LT Std 85 Heavy" charset="0"/>
            </a:rPr>
          </a:br>
          <a:r>
            <a:rPr lang="en-US" sz="1800" b="1" i="0" kern="1200" dirty="0" smtClean="0">
              <a:solidFill>
                <a:schemeClr val="bg1"/>
              </a:solidFill>
              <a:latin typeface="Avenir LT Std 85 Heavy" charset="0"/>
              <a:ea typeface="Avenir LT Std 85 Heavy" charset="0"/>
              <a:cs typeface="Avenir LT Std 85 Heavy" charset="0"/>
            </a:rPr>
            <a:t>and Failures</a:t>
          </a:r>
          <a:endParaRPr lang="en-US" sz="1800" b="1" i="0" kern="1200" dirty="0">
            <a:solidFill>
              <a:schemeClr val="bg1"/>
            </a:solidFill>
            <a:latin typeface="Avenir LT Std 85 Heavy" charset="0"/>
            <a:ea typeface="Avenir LT Std 85 Heavy" charset="0"/>
            <a:cs typeface="Avenir LT Std 85 Heavy" charset="0"/>
          </a:endParaRPr>
        </a:p>
      </dsp:txBody>
      <dsp:txXfrm>
        <a:off x="671057" y="3286254"/>
        <a:ext cx="2006679" cy="1337786"/>
      </dsp:txXfrm>
    </dsp:sp>
    <dsp:sp modelId="{15F51FE5-14D4-004C-9185-57469BBC6170}">
      <dsp:nvSpPr>
        <dsp:cNvPr id="0" name=""/>
        <dsp:cNvSpPr/>
      </dsp:nvSpPr>
      <dsp:spPr>
        <a:xfrm>
          <a:off x="2911849" y="3399966"/>
          <a:ext cx="2775906" cy="1110362"/>
        </a:xfrm>
        <a:prstGeom prst="chevron">
          <a:avLst/>
        </a:prstGeom>
        <a:solidFill>
          <a:schemeClr val="lt1">
            <a:hueOff val="0"/>
            <a:satOff val="0"/>
            <a:lumOff val="0"/>
          </a:schemeClr>
        </a:solidFill>
        <a:ln w="6350" cap="flat" cmpd="sng" algn="ctr">
          <a:solidFill>
            <a:srgbClr val="1C2A5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b="0" kern="1200" smtClean="0">
              <a:latin typeface="Avenir LT Std 35 Light" charset="0"/>
              <a:ea typeface="Avenir LT Std 35 Light" charset="0"/>
              <a:cs typeface="Avenir LT Std 35 Light" charset="0"/>
            </a:rPr>
            <a:t>Leakage Current and Dielectric Breakdown</a:t>
          </a:r>
          <a:endParaRPr lang="en-US" sz="1400" kern="1200" dirty="0">
            <a:latin typeface="Avenir LT Std 35 Light" charset="0"/>
            <a:ea typeface="Avenir LT Std 35 Light" charset="0"/>
            <a:cs typeface="Avenir LT Std 35 Light" charset="0"/>
          </a:endParaRPr>
        </a:p>
      </dsp:txBody>
      <dsp:txXfrm>
        <a:off x="3467030" y="3399966"/>
        <a:ext cx="1665544" cy="1110362"/>
      </dsp:txXfrm>
    </dsp:sp>
    <dsp:sp modelId="{047C798C-A6FB-5945-B057-F4CD68590EDF}">
      <dsp:nvSpPr>
        <dsp:cNvPr id="0" name=""/>
        <dsp:cNvSpPr/>
      </dsp:nvSpPr>
      <dsp:spPr>
        <a:xfrm>
          <a:off x="5299129" y="3399966"/>
          <a:ext cx="2775906" cy="1110362"/>
        </a:xfrm>
        <a:prstGeom prst="chevron">
          <a:avLst/>
        </a:prstGeom>
        <a:solidFill>
          <a:schemeClr val="lt1">
            <a:hueOff val="0"/>
            <a:satOff val="0"/>
            <a:lumOff val="0"/>
          </a:schemeClr>
        </a:solidFill>
        <a:ln w="6350" cap="flat" cmpd="sng" algn="ctr">
          <a:solidFill>
            <a:srgbClr val="1C2A58"/>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lvl="0" algn="ctr" defTabSz="622300">
            <a:lnSpc>
              <a:spcPct val="90000"/>
            </a:lnSpc>
            <a:spcBef>
              <a:spcPct val="0"/>
            </a:spcBef>
            <a:spcAft>
              <a:spcPct val="35000"/>
            </a:spcAft>
          </a:pPr>
          <a:r>
            <a:rPr lang="en-US" sz="1400" kern="1200" smtClean="0">
              <a:latin typeface="Avenir LT Std 35 Light" charset="0"/>
              <a:ea typeface="Avenir LT Std 35 Light" charset="0"/>
              <a:cs typeface="Avenir LT Std 35 Light" charset="0"/>
            </a:rPr>
            <a:t>Arc Detection</a:t>
          </a:r>
          <a:endParaRPr lang="en-US" sz="1400" kern="1200" dirty="0">
            <a:latin typeface="Avenir LT Std 35 Light" charset="0"/>
            <a:ea typeface="Avenir LT Std 35 Light" charset="0"/>
            <a:cs typeface="Avenir LT Std 35 Light" charset="0"/>
          </a:endParaRPr>
        </a:p>
      </dsp:txBody>
      <dsp:txXfrm>
        <a:off x="5854310" y="3399966"/>
        <a:ext cx="1665544" cy="11103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CAE74-9118-476E-8CB4-D1DA056CC82B}">
      <dsp:nvSpPr>
        <dsp:cNvPr id="0" name=""/>
        <dsp:cNvSpPr/>
      </dsp:nvSpPr>
      <dsp:spPr>
        <a:xfrm>
          <a:off x="0" y="3886503"/>
          <a:ext cx="8229600" cy="637613"/>
        </a:xfrm>
        <a:prstGeom prst="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Avenir LT Std 35 Light" charset="0"/>
              <a:ea typeface="Avenir LT Std 35 Light" charset="0"/>
              <a:cs typeface="Avenir LT Std 35 Light" charset="0"/>
            </a:rPr>
            <a:t>Hence, the term “voltage withstand test”.</a:t>
          </a:r>
          <a:endParaRPr lang="en-US" sz="1800" kern="1200" dirty="0">
            <a:solidFill>
              <a:schemeClr val="bg1"/>
            </a:solidFill>
            <a:latin typeface="Avenir LT Std 35 Light" charset="0"/>
            <a:ea typeface="Avenir LT Std 35 Light" charset="0"/>
            <a:cs typeface="Avenir LT Std 35 Light" charset="0"/>
          </a:endParaRPr>
        </a:p>
      </dsp:txBody>
      <dsp:txXfrm>
        <a:off x="0" y="3886503"/>
        <a:ext cx="8229600" cy="637613"/>
      </dsp:txXfrm>
    </dsp:sp>
    <dsp:sp modelId="{52938661-7433-4EEB-B53C-6B42788878DB}">
      <dsp:nvSpPr>
        <dsp:cNvPr id="0" name=""/>
        <dsp:cNvSpPr/>
      </dsp:nvSpPr>
      <dsp:spPr>
        <a:xfrm rot="10800000">
          <a:off x="0" y="2915418"/>
          <a:ext cx="8229600" cy="980649"/>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Avenir LT Std 35 Light" charset="0"/>
              <a:ea typeface="Avenir LT Std 35 Light" charset="0"/>
              <a:cs typeface="Avenir LT Std 35 Light" charset="0"/>
            </a:rPr>
            <a:t>The test is performed by stressing the insulation of the product far beyond what it would encounter during normal use. </a:t>
          </a:r>
          <a:endParaRPr lang="en-US" sz="1800" kern="1200" dirty="0">
            <a:solidFill>
              <a:schemeClr val="bg1"/>
            </a:solidFill>
            <a:latin typeface="Avenir LT Std 35 Light" charset="0"/>
            <a:ea typeface="Avenir LT Std 35 Light" charset="0"/>
            <a:cs typeface="Avenir LT Std 35 Light" charset="0"/>
          </a:endParaRPr>
        </a:p>
      </dsp:txBody>
      <dsp:txXfrm rot="10800000">
        <a:off x="0" y="2915418"/>
        <a:ext cx="8229600" cy="637196"/>
      </dsp:txXfrm>
    </dsp:sp>
    <dsp:sp modelId="{86CEEF13-B86B-4F0E-8157-757323EAC282}">
      <dsp:nvSpPr>
        <dsp:cNvPr id="0" name=""/>
        <dsp:cNvSpPr/>
      </dsp:nvSpPr>
      <dsp:spPr>
        <a:xfrm rot="10800000">
          <a:off x="0" y="1944333"/>
          <a:ext cx="8229600" cy="980649"/>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Avenir LT Std 35 Light" charset="0"/>
              <a:ea typeface="Avenir LT Std 35 Light" charset="0"/>
              <a:cs typeface="Avenir LT Std 35 Light" charset="0"/>
            </a:rPr>
            <a:t>Designed to verify that the insulation of a product is adequate enough to withstand high voltage.</a:t>
          </a:r>
          <a:endParaRPr lang="en-US" sz="1800" kern="1200" dirty="0">
            <a:solidFill>
              <a:schemeClr val="bg1"/>
            </a:solidFill>
            <a:latin typeface="Avenir LT Std 35 Light" charset="0"/>
            <a:ea typeface="Avenir LT Std 35 Light" charset="0"/>
            <a:cs typeface="Avenir LT Std 35 Light" charset="0"/>
          </a:endParaRPr>
        </a:p>
      </dsp:txBody>
      <dsp:txXfrm rot="10800000">
        <a:off x="0" y="1944333"/>
        <a:ext cx="8229600" cy="637196"/>
      </dsp:txXfrm>
    </dsp:sp>
    <dsp:sp modelId="{0C6B7593-3525-45C4-BE03-C79888114DCC}">
      <dsp:nvSpPr>
        <dsp:cNvPr id="0" name=""/>
        <dsp:cNvSpPr/>
      </dsp:nvSpPr>
      <dsp:spPr>
        <a:xfrm rot="10800000">
          <a:off x="0" y="973248"/>
          <a:ext cx="8229600" cy="980649"/>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Avenir LT Std 35 Light" charset="0"/>
              <a:ea typeface="Avenir LT Std 35 Light" charset="0"/>
              <a:cs typeface="Avenir LT Std 35 Light" charset="0"/>
            </a:rPr>
            <a:t>Hipot test is the most common type of electrical safety test.</a:t>
          </a:r>
          <a:endParaRPr lang="en-US" sz="1800" kern="1200" dirty="0">
            <a:solidFill>
              <a:schemeClr val="bg1"/>
            </a:solidFill>
            <a:latin typeface="Avenir LT Std 35 Light" charset="0"/>
            <a:ea typeface="Avenir LT Std 35 Light" charset="0"/>
            <a:cs typeface="Avenir LT Std 35 Light" charset="0"/>
          </a:endParaRPr>
        </a:p>
      </dsp:txBody>
      <dsp:txXfrm rot="10800000">
        <a:off x="0" y="973248"/>
        <a:ext cx="8229600" cy="637196"/>
      </dsp:txXfrm>
    </dsp:sp>
    <dsp:sp modelId="{6821FBDA-E190-4C99-AADD-DE1149A8DD73}">
      <dsp:nvSpPr>
        <dsp:cNvPr id="0" name=""/>
        <dsp:cNvSpPr/>
      </dsp:nvSpPr>
      <dsp:spPr>
        <a:xfrm rot="10800000">
          <a:off x="0" y="2163"/>
          <a:ext cx="8229600" cy="980649"/>
        </a:xfrm>
        <a:prstGeom prst="upArrowCallou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solidFill>
                <a:schemeClr val="bg1"/>
              </a:solidFill>
              <a:latin typeface="Avenir LT Std 35 Light" charset="0"/>
              <a:ea typeface="Avenir LT Std 35 Light" charset="0"/>
              <a:cs typeface="Avenir LT Std 35 Light" charset="0"/>
            </a:rPr>
            <a:t>The Dielectric Voltage-Withstand Test is commonly known as the Hipot test.</a:t>
          </a:r>
          <a:endParaRPr lang="en-US" sz="1800" kern="1200" dirty="0">
            <a:solidFill>
              <a:schemeClr val="bg1"/>
            </a:solidFill>
            <a:latin typeface="Avenir LT Std 35 Light" charset="0"/>
            <a:ea typeface="Avenir LT Std 35 Light" charset="0"/>
            <a:cs typeface="Avenir LT Std 35 Light" charset="0"/>
          </a:endParaRPr>
        </a:p>
      </dsp:txBody>
      <dsp:txXfrm rot="10800000">
        <a:off x="0" y="2163"/>
        <a:ext cx="8229600" cy="6371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5DDCEC-7251-4010-8450-C0B3BD023395}">
      <dsp:nvSpPr>
        <dsp:cNvPr id="0" name=""/>
        <dsp:cNvSpPr/>
      </dsp:nvSpPr>
      <dsp:spPr>
        <a:xfrm>
          <a:off x="0" y="7548"/>
          <a:ext cx="7620000"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diagram shows a basic circuit used for hipot test.</a:t>
          </a:r>
          <a:endParaRPr lang="en-US" sz="1400" kern="1200" dirty="0">
            <a:solidFill>
              <a:schemeClr val="bg1"/>
            </a:solidFill>
            <a:latin typeface="Avenir LT Std 35 Light" charset="0"/>
            <a:ea typeface="Avenir LT Std 35 Light" charset="0"/>
            <a:cs typeface="Avenir LT Std 35 Light" charset="0"/>
          </a:endParaRPr>
        </a:p>
      </dsp:txBody>
      <dsp:txXfrm>
        <a:off x="27415" y="34963"/>
        <a:ext cx="7565170" cy="506770"/>
      </dsp:txXfrm>
    </dsp:sp>
    <dsp:sp modelId="{ECA9EBA9-8E71-4DE7-A129-9CD42E7BE09D}">
      <dsp:nvSpPr>
        <dsp:cNvPr id="0" name=""/>
        <dsp:cNvSpPr/>
      </dsp:nvSpPr>
      <dsp:spPr>
        <a:xfrm>
          <a:off x="0" y="655548"/>
          <a:ext cx="7620000"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It is a deliberate application of high voltage potential between the current carrying conductors and any exposed dead-metal.</a:t>
          </a:r>
          <a:endParaRPr lang="en-US" sz="1400" kern="1200" dirty="0">
            <a:solidFill>
              <a:schemeClr val="bg1"/>
            </a:solidFill>
            <a:latin typeface="Avenir LT Std 35 Light" charset="0"/>
            <a:ea typeface="Avenir LT Std 35 Light" charset="0"/>
            <a:cs typeface="Avenir LT Std 35 Light" charset="0"/>
          </a:endParaRPr>
        </a:p>
      </dsp:txBody>
      <dsp:txXfrm>
        <a:off x="27415" y="682963"/>
        <a:ext cx="7565170" cy="506770"/>
      </dsp:txXfrm>
    </dsp:sp>
    <dsp:sp modelId="{7E4A6269-39F9-4952-B80A-5AB5FDE1C7CB}">
      <dsp:nvSpPr>
        <dsp:cNvPr id="0" name=""/>
        <dsp:cNvSpPr/>
      </dsp:nvSpPr>
      <dsp:spPr>
        <a:xfrm>
          <a:off x="0" y="1303548"/>
          <a:ext cx="7620000"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resulting leakage current is measured to determine whether a product’s insulation is able to withstand the high voltage without breaking down. </a:t>
          </a:r>
          <a:endParaRPr lang="en-US" sz="1400" kern="1200" dirty="0">
            <a:solidFill>
              <a:schemeClr val="bg1"/>
            </a:solidFill>
            <a:latin typeface="Avenir LT Std 35 Light" charset="0"/>
            <a:ea typeface="Avenir LT Std 35 Light" charset="0"/>
            <a:cs typeface="Avenir LT Std 35 Light" charset="0"/>
          </a:endParaRPr>
        </a:p>
      </dsp:txBody>
      <dsp:txXfrm>
        <a:off x="27415" y="1330963"/>
        <a:ext cx="7565170" cy="506770"/>
      </dsp:txXfrm>
    </dsp:sp>
    <dsp:sp modelId="{04CC0AE1-EE89-431F-ABCB-3B418F9E5C2B}">
      <dsp:nvSpPr>
        <dsp:cNvPr id="0" name=""/>
        <dsp:cNvSpPr/>
      </dsp:nvSpPr>
      <dsp:spPr>
        <a:xfrm>
          <a:off x="0" y="1951548"/>
          <a:ext cx="7620000" cy="56160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This test verifies that the insulation of a product is capable of protecting the user from any leakage currents as a result of an electrical fault within the product. </a:t>
          </a:r>
          <a:endParaRPr lang="en-US" sz="1400" kern="1200" dirty="0">
            <a:solidFill>
              <a:schemeClr val="bg1"/>
            </a:solidFill>
            <a:latin typeface="Avenir LT Std 35 Light" charset="0"/>
            <a:ea typeface="Avenir LT Std 35 Light" charset="0"/>
            <a:cs typeface="Avenir LT Std 35 Light" charset="0"/>
          </a:endParaRPr>
        </a:p>
      </dsp:txBody>
      <dsp:txXfrm>
        <a:off x="27415" y="1978963"/>
        <a:ext cx="7565170" cy="50677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C04C01-026A-40DA-BC8F-BC8FBCD73F52}">
      <dsp:nvSpPr>
        <dsp:cNvPr id="0" name=""/>
        <dsp:cNvSpPr/>
      </dsp:nvSpPr>
      <dsp:spPr>
        <a:xfrm>
          <a:off x="0" y="11723"/>
          <a:ext cx="7620000" cy="5990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Hipot test PASS condition.</a:t>
          </a:r>
          <a:endParaRPr lang="en-US" sz="1400" kern="1200" dirty="0">
            <a:solidFill>
              <a:schemeClr val="bg1"/>
            </a:solidFill>
            <a:latin typeface="Avenir LT Std 35 Light" charset="0"/>
            <a:ea typeface="Avenir LT Std 35 Light" charset="0"/>
            <a:cs typeface="Avenir LT Std 35 Light" charset="0"/>
          </a:endParaRPr>
        </a:p>
      </dsp:txBody>
      <dsp:txXfrm>
        <a:off x="29243" y="40966"/>
        <a:ext cx="7561514" cy="540554"/>
      </dsp:txXfrm>
    </dsp:sp>
    <dsp:sp modelId="{25615894-733D-4645-8F4E-703F8F4A6FB5}">
      <dsp:nvSpPr>
        <dsp:cNvPr id="0" name=""/>
        <dsp:cNvSpPr/>
      </dsp:nvSpPr>
      <dsp:spPr>
        <a:xfrm>
          <a:off x="0" y="702924"/>
          <a:ext cx="7620000" cy="5990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solidFill>
                <a:schemeClr val="bg1"/>
              </a:solidFill>
              <a:latin typeface="Avenir LT Std 35 Light" charset="0"/>
              <a:ea typeface="Avenir LT Std 35 Light" charset="0"/>
              <a:cs typeface="Avenir LT Std 35 Light" charset="0"/>
            </a:rPr>
            <a:t>The insulation is able to withstand the high voltage and does not break down or does not allow excess leakage current to flow on the surface of the product under test.</a:t>
          </a:r>
          <a:endParaRPr lang="en-US" sz="1400" kern="1200" dirty="0">
            <a:solidFill>
              <a:schemeClr val="bg1"/>
            </a:solidFill>
            <a:latin typeface="Avenir LT Std 35 Light" charset="0"/>
            <a:ea typeface="Avenir LT Std 35 Light" charset="0"/>
            <a:cs typeface="Avenir LT Std 35 Light" charset="0"/>
          </a:endParaRPr>
        </a:p>
      </dsp:txBody>
      <dsp:txXfrm>
        <a:off x="29243" y="732167"/>
        <a:ext cx="7561514" cy="5405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517F78-8D29-4098-B1AF-CB02B282DF02}">
      <dsp:nvSpPr>
        <dsp:cNvPr id="0" name=""/>
        <dsp:cNvSpPr/>
      </dsp:nvSpPr>
      <dsp:spPr>
        <a:xfrm>
          <a:off x="0" y="16079"/>
          <a:ext cx="7620000" cy="6926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Hipot test FAIL condition. </a:t>
          </a:r>
          <a:endParaRPr lang="en-US" sz="1600" kern="1200" dirty="0">
            <a:solidFill>
              <a:schemeClr val="bg1"/>
            </a:solidFill>
            <a:latin typeface="Avenir LT Std 35 Light" charset="0"/>
            <a:ea typeface="Avenir LT Std 35 Light" charset="0"/>
            <a:cs typeface="Avenir LT Std 35 Light" charset="0"/>
          </a:endParaRPr>
        </a:p>
      </dsp:txBody>
      <dsp:txXfrm>
        <a:off x="33812" y="49891"/>
        <a:ext cx="7552376" cy="625016"/>
      </dsp:txXfrm>
    </dsp:sp>
    <dsp:sp modelId="{FEF861A0-DE08-41D5-B2DD-AB391C90B9FF}">
      <dsp:nvSpPr>
        <dsp:cNvPr id="0" name=""/>
        <dsp:cNvSpPr/>
      </dsp:nvSpPr>
      <dsp:spPr>
        <a:xfrm>
          <a:off x="0" y="815280"/>
          <a:ext cx="7620000" cy="692640"/>
        </a:xfrm>
        <a:prstGeom prst="roundRect">
          <a:avLst/>
        </a:prstGeom>
        <a:solidFill>
          <a:srgbClr val="1C2A58"/>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Insulation breakdown results in excessive leakage to the chassis of the DUT. </a:t>
          </a:r>
          <a:endParaRPr lang="en-US" sz="1600" kern="1200" dirty="0">
            <a:solidFill>
              <a:schemeClr val="bg1"/>
            </a:solidFill>
            <a:latin typeface="Avenir LT Std 35 Light" charset="0"/>
            <a:ea typeface="Avenir LT Std 35 Light" charset="0"/>
            <a:cs typeface="Avenir LT Std 35 Light" charset="0"/>
          </a:endParaRPr>
        </a:p>
      </dsp:txBody>
      <dsp:txXfrm>
        <a:off x="33812" y="849092"/>
        <a:ext cx="7552376" cy="62501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C54A23-2AF5-4FB4-84A5-55BD5A6D94A8}">
      <dsp:nvSpPr>
        <dsp:cNvPr id="0" name=""/>
        <dsp:cNvSpPr/>
      </dsp:nvSpPr>
      <dsp:spPr>
        <a:xfrm>
          <a:off x="0" y="51889"/>
          <a:ext cx="80010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When performed as </a:t>
          </a:r>
          <a:r>
            <a:rPr lang="en-US" sz="1600" b="1" i="1" kern="1200" dirty="0" smtClean="0">
              <a:latin typeface="Avenir LT Std 35 Light" pitchFamily="34" charset="0"/>
            </a:rPr>
            <a:t>Type</a:t>
          </a:r>
          <a:r>
            <a:rPr lang="en-US" sz="1600" kern="1200" dirty="0" smtClean="0">
              <a:latin typeface="Avenir LT Std 35 Light" pitchFamily="34" charset="0"/>
            </a:rPr>
            <a:t> tests </a:t>
          </a:r>
          <a:r>
            <a:rPr lang="en-US" sz="1600" kern="1200" dirty="0" err="1" smtClean="0">
              <a:latin typeface="Avenir LT Std 35 Light" pitchFamily="34" charset="0"/>
            </a:rPr>
            <a:t>Hipot</a:t>
          </a:r>
          <a:r>
            <a:rPr lang="en-US" sz="1600" kern="1200" dirty="0" smtClean="0">
              <a:latin typeface="Avenir LT Std 35 Light" pitchFamily="34" charset="0"/>
            </a:rPr>
            <a:t> tests are helpful in finding  various important defects.</a:t>
          </a:r>
          <a:endParaRPr lang="en-US" sz="1600" kern="1200" dirty="0">
            <a:latin typeface="Avenir LT Std 35 Light" pitchFamily="34" charset="0"/>
          </a:endParaRPr>
        </a:p>
      </dsp:txBody>
      <dsp:txXfrm>
        <a:off x="38381" y="90270"/>
        <a:ext cx="7924238" cy="709478"/>
      </dsp:txXfrm>
    </dsp:sp>
    <dsp:sp modelId="{57B6CEDD-28F6-4119-A577-BFE3C7C2C99D}">
      <dsp:nvSpPr>
        <dsp:cNvPr id="0" name=""/>
        <dsp:cNvSpPr/>
      </dsp:nvSpPr>
      <dsp:spPr>
        <a:xfrm>
          <a:off x="0" y="959089"/>
          <a:ext cx="80010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Nicked or crushed </a:t>
          </a:r>
          <a:r>
            <a:rPr lang="en-US" sz="1600" i="1" kern="1200" dirty="0" smtClean="0">
              <a:latin typeface="Avenir LT Std 35 Light" pitchFamily="34" charset="0"/>
            </a:rPr>
            <a:t>insulation</a:t>
          </a:r>
          <a:r>
            <a:rPr lang="en-US" sz="1600" kern="1200" dirty="0" smtClean="0">
              <a:latin typeface="Avenir LT Std 35 Light" pitchFamily="34" charset="0"/>
            </a:rPr>
            <a:t>, stray wire strands or braided shielding.</a:t>
          </a:r>
          <a:endParaRPr lang="en-US" sz="1600" kern="1200" dirty="0">
            <a:latin typeface="Avenir LT Std 35 Light" pitchFamily="34" charset="0"/>
          </a:endParaRPr>
        </a:p>
      </dsp:txBody>
      <dsp:txXfrm>
        <a:off x="38381" y="997470"/>
        <a:ext cx="7924238" cy="709478"/>
      </dsp:txXfrm>
    </dsp:sp>
    <dsp:sp modelId="{B2C0445C-CB1C-4327-85B9-22E6703CFB63}">
      <dsp:nvSpPr>
        <dsp:cNvPr id="0" name=""/>
        <dsp:cNvSpPr/>
      </dsp:nvSpPr>
      <dsp:spPr>
        <a:xfrm>
          <a:off x="0" y="1866289"/>
          <a:ext cx="80010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Conductive or corrosive contaminants around the conductors.</a:t>
          </a:r>
          <a:endParaRPr lang="en-US" sz="1600" kern="1200" dirty="0">
            <a:latin typeface="Avenir LT Std 35 Light" pitchFamily="34" charset="0"/>
          </a:endParaRPr>
        </a:p>
      </dsp:txBody>
      <dsp:txXfrm>
        <a:off x="38381" y="1904670"/>
        <a:ext cx="7924238" cy="709478"/>
      </dsp:txXfrm>
    </dsp:sp>
    <dsp:sp modelId="{1EFB168D-7F57-41E4-BE35-FC2762309A5B}">
      <dsp:nvSpPr>
        <dsp:cNvPr id="0" name=""/>
        <dsp:cNvSpPr/>
      </dsp:nvSpPr>
      <dsp:spPr>
        <a:xfrm>
          <a:off x="0" y="2773489"/>
          <a:ext cx="80010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Terminal </a:t>
          </a:r>
          <a:r>
            <a:rPr lang="en-US" sz="1600" i="1" kern="1200" dirty="0" smtClean="0">
              <a:latin typeface="Avenir LT Std 35 Light" pitchFamily="34" charset="0"/>
            </a:rPr>
            <a:t>spacing</a:t>
          </a:r>
          <a:r>
            <a:rPr lang="en-US" sz="1600" kern="1200" dirty="0" smtClean="0">
              <a:latin typeface="Avenir LT Std 35 Light" pitchFamily="34" charset="0"/>
            </a:rPr>
            <a:t> problems and tolerance errors in cables. </a:t>
          </a:r>
          <a:endParaRPr lang="en-US" sz="1600" kern="1200" dirty="0">
            <a:latin typeface="Avenir LT Std 35 Light" pitchFamily="34" charset="0"/>
          </a:endParaRPr>
        </a:p>
      </dsp:txBody>
      <dsp:txXfrm>
        <a:off x="38381" y="2811870"/>
        <a:ext cx="7924238" cy="709478"/>
      </dsp:txXfrm>
    </dsp:sp>
    <dsp:sp modelId="{CBF223A6-5C32-43D0-BC62-C3C50F06E305}">
      <dsp:nvSpPr>
        <dsp:cNvPr id="0" name=""/>
        <dsp:cNvSpPr/>
      </dsp:nvSpPr>
      <dsp:spPr>
        <a:xfrm>
          <a:off x="0" y="3680689"/>
          <a:ext cx="8001000" cy="78624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Inadequate </a:t>
          </a:r>
          <a:r>
            <a:rPr lang="en-US" sz="1600" i="1" kern="1200" dirty="0" err="1" smtClean="0">
              <a:latin typeface="Avenir LT Std 35 Light" pitchFamily="34" charset="0"/>
            </a:rPr>
            <a:t>creepage</a:t>
          </a:r>
          <a:r>
            <a:rPr lang="en-US" sz="1600" kern="1200" dirty="0" smtClean="0">
              <a:latin typeface="Avenir LT Std 35 Light" pitchFamily="34" charset="0"/>
            </a:rPr>
            <a:t> and </a:t>
          </a:r>
          <a:r>
            <a:rPr lang="en-US" sz="1600" i="1" kern="1200" dirty="0" smtClean="0">
              <a:latin typeface="Avenir LT Std 35 Light" pitchFamily="34" charset="0"/>
            </a:rPr>
            <a:t>clearance</a:t>
          </a:r>
          <a:r>
            <a:rPr lang="en-US" sz="1600" kern="1200" dirty="0" smtClean="0">
              <a:latin typeface="Avenir LT Std 35 Light" pitchFamily="34" charset="0"/>
            </a:rPr>
            <a:t> distances introduced during the manufacturing process.</a:t>
          </a:r>
          <a:endParaRPr lang="en-US" sz="1600" kern="1200" dirty="0">
            <a:latin typeface="Avenir LT Std 35 Light" pitchFamily="34" charset="0"/>
          </a:endParaRPr>
        </a:p>
      </dsp:txBody>
      <dsp:txXfrm>
        <a:off x="38381" y="3719070"/>
        <a:ext cx="7924238" cy="70947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1815E-1CE3-416D-BBBF-78EFAD7A53B2}">
      <dsp:nvSpPr>
        <dsp:cNvPr id="0" name=""/>
        <dsp:cNvSpPr/>
      </dsp:nvSpPr>
      <dsp:spPr>
        <a:xfrm>
          <a:off x="0" y="387899"/>
          <a:ext cx="76200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The </a:t>
          </a:r>
          <a:r>
            <a:rPr lang="en-US" sz="1600" b="1" i="1" kern="1200" dirty="0" smtClean="0">
              <a:latin typeface="Avenir LT Std 35 Light" pitchFamily="34" charset="0"/>
            </a:rPr>
            <a:t>production-line</a:t>
          </a:r>
          <a:r>
            <a:rPr lang="en-US" sz="1600" kern="1200" dirty="0" smtClean="0">
              <a:latin typeface="Avenir LT Std 35 Light" pitchFamily="34" charset="0"/>
            </a:rPr>
            <a:t> </a:t>
          </a:r>
          <a:r>
            <a:rPr lang="en-US" sz="1600" kern="1200" dirty="0" err="1" smtClean="0">
              <a:latin typeface="Avenir LT Std 35 Light" pitchFamily="34" charset="0"/>
            </a:rPr>
            <a:t>hipot</a:t>
          </a:r>
          <a:r>
            <a:rPr lang="en-US" sz="1600" kern="1200" dirty="0" smtClean="0">
              <a:latin typeface="Avenir LT Std 35 Light" pitchFamily="34" charset="0"/>
            </a:rPr>
            <a:t> test is used to determine whether the construction of a production unit is about the same as the construction of the unit that was subjected to type testing. </a:t>
          </a:r>
          <a:endParaRPr lang="en-US" sz="1600" kern="1200" dirty="0">
            <a:latin typeface="Avenir LT Std 35 Light" pitchFamily="34" charset="0"/>
          </a:endParaRPr>
        </a:p>
      </dsp:txBody>
      <dsp:txXfrm>
        <a:off x="59399" y="447298"/>
        <a:ext cx="7501202" cy="1098002"/>
      </dsp:txXfrm>
    </dsp:sp>
    <dsp:sp modelId="{46F656CC-31B5-431B-9690-B1FA29EBA3A3}">
      <dsp:nvSpPr>
        <dsp:cNvPr id="0" name=""/>
        <dsp:cNvSpPr/>
      </dsp:nvSpPr>
      <dsp:spPr>
        <a:xfrm>
          <a:off x="0" y="1791900"/>
          <a:ext cx="76200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Some of the process failures that can be detected by a production-line </a:t>
          </a:r>
          <a:r>
            <a:rPr lang="en-US" sz="1600" kern="1200" dirty="0" err="1" smtClean="0">
              <a:latin typeface="Avenir LT Std 35 Light" pitchFamily="34" charset="0"/>
            </a:rPr>
            <a:t>hipot</a:t>
          </a:r>
          <a:r>
            <a:rPr lang="en-US" sz="1600" kern="1200" dirty="0" smtClean="0">
              <a:latin typeface="Avenir LT Std 35 Light" pitchFamily="34" charset="0"/>
            </a:rPr>
            <a:t> test include, for example, a transformer wound in such a way that </a:t>
          </a:r>
          <a:r>
            <a:rPr lang="en-US" sz="1600" kern="1200" dirty="0" err="1" smtClean="0">
              <a:latin typeface="Avenir LT Std 35 Light" pitchFamily="34" charset="0"/>
            </a:rPr>
            <a:t>creepage</a:t>
          </a:r>
          <a:r>
            <a:rPr lang="en-US" sz="1600" kern="1200" dirty="0" smtClean="0">
              <a:latin typeface="Avenir LT Std 35 Light" pitchFamily="34" charset="0"/>
            </a:rPr>
            <a:t> and clearance have been reduced.</a:t>
          </a:r>
          <a:endParaRPr lang="en-US" sz="1600" kern="1200" dirty="0">
            <a:latin typeface="Avenir LT Std 35 Light" pitchFamily="34" charset="0"/>
          </a:endParaRPr>
        </a:p>
      </dsp:txBody>
      <dsp:txXfrm>
        <a:off x="59399" y="1851299"/>
        <a:ext cx="7501202" cy="1098002"/>
      </dsp:txXfrm>
    </dsp:sp>
    <dsp:sp modelId="{FB397C10-857D-4802-AE3C-CC53E52F6F80}">
      <dsp:nvSpPr>
        <dsp:cNvPr id="0" name=""/>
        <dsp:cNvSpPr/>
      </dsp:nvSpPr>
      <dsp:spPr>
        <a:xfrm>
          <a:off x="0" y="3195900"/>
          <a:ext cx="7620000" cy="121680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latin typeface="Avenir LT Std 35 Light" pitchFamily="34" charset="0"/>
            </a:rPr>
            <a:t>Such a failure could result from a new operator in the winding department.</a:t>
          </a:r>
          <a:br>
            <a:rPr lang="en-US" sz="1600" kern="1200" dirty="0" smtClean="0">
              <a:latin typeface="Avenir LT Std 35 Light" pitchFamily="34" charset="0"/>
            </a:rPr>
          </a:br>
          <a:endParaRPr lang="en-US" sz="1600" kern="1200" dirty="0">
            <a:latin typeface="Avenir LT Std 35 Light" pitchFamily="34" charset="0"/>
          </a:endParaRPr>
        </a:p>
      </dsp:txBody>
      <dsp:txXfrm>
        <a:off x="59399" y="3255299"/>
        <a:ext cx="7501202" cy="10980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A2EAE-F921-42A9-AC81-3405D31675B4}">
      <dsp:nvSpPr>
        <dsp:cNvPr id="0" name=""/>
        <dsp:cNvSpPr/>
      </dsp:nvSpPr>
      <dsp:spPr>
        <a:xfrm>
          <a:off x="0" y="41350"/>
          <a:ext cx="82296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best indication of a dielectric breakdown is a leakage current measurement significantly higher than the nominal current measurement.</a:t>
          </a:r>
          <a:endParaRPr lang="en-US" sz="1600" kern="1200" dirty="0">
            <a:solidFill>
              <a:schemeClr val="bg1"/>
            </a:solidFill>
            <a:latin typeface="Avenir LT Std 35 Light" charset="0"/>
            <a:ea typeface="Avenir LT Std 35 Light" charset="0"/>
            <a:cs typeface="Avenir LT Std 35 Light" charset="0"/>
          </a:endParaRPr>
        </a:p>
      </dsp:txBody>
      <dsp:txXfrm>
        <a:off x="49347" y="90697"/>
        <a:ext cx="8130906" cy="912186"/>
      </dsp:txXfrm>
    </dsp:sp>
    <dsp:sp modelId="{2225732B-C483-4BAC-95DC-A3B96439F1A3}">
      <dsp:nvSpPr>
        <dsp:cNvPr id="0" name=""/>
        <dsp:cNvSpPr/>
      </dsp:nvSpPr>
      <dsp:spPr>
        <a:xfrm>
          <a:off x="0" y="1207750"/>
          <a:ext cx="82296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Test voltage, the product being tested and the capacitance of the product can all impact the total leakage current measurement.</a:t>
          </a:r>
          <a:endParaRPr lang="en-US" sz="1600" kern="1200" dirty="0">
            <a:solidFill>
              <a:schemeClr val="bg1"/>
            </a:solidFill>
            <a:latin typeface="Avenir LT Std 35 Light" charset="0"/>
            <a:ea typeface="Avenir LT Std 35 Light" charset="0"/>
            <a:cs typeface="Avenir LT Std 35 Light" charset="0"/>
          </a:endParaRPr>
        </a:p>
      </dsp:txBody>
      <dsp:txXfrm>
        <a:off x="49347" y="1257097"/>
        <a:ext cx="8130906" cy="912186"/>
      </dsp:txXfrm>
    </dsp:sp>
    <dsp:sp modelId="{6D56C105-BF27-4117-B65A-2965BC18D42D}">
      <dsp:nvSpPr>
        <dsp:cNvPr id="0" name=""/>
        <dsp:cNvSpPr/>
      </dsp:nvSpPr>
      <dsp:spPr>
        <a:xfrm>
          <a:off x="0" y="2374150"/>
          <a:ext cx="82296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When we perform a </a:t>
          </a:r>
          <a:r>
            <a:rPr lang="en-US" sz="1600" kern="1200" dirty="0" err="1" smtClean="0">
              <a:solidFill>
                <a:schemeClr val="bg1"/>
              </a:solidFill>
              <a:latin typeface="Avenir LT Std 35 Light" charset="0"/>
              <a:ea typeface="Avenir LT Std 35 Light" charset="0"/>
              <a:cs typeface="Avenir LT Std 35 Light" charset="0"/>
            </a:rPr>
            <a:t>hipot</a:t>
          </a:r>
          <a:r>
            <a:rPr lang="en-US" sz="1600" kern="1200" dirty="0" smtClean="0">
              <a:solidFill>
                <a:schemeClr val="bg1"/>
              </a:solidFill>
              <a:latin typeface="Avenir LT Std 35 Light" charset="0"/>
              <a:ea typeface="Avenir LT Std 35 Light" charset="0"/>
              <a:cs typeface="Avenir LT Std 35 Light" charset="0"/>
            </a:rPr>
            <a:t> test on a product, we can think of the product as a giant capacitor.</a:t>
          </a:r>
          <a:endParaRPr lang="en-US" sz="1600" kern="1200" dirty="0">
            <a:solidFill>
              <a:schemeClr val="bg1"/>
            </a:solidFill>
            <a:latin typeface="Avenir LT Std 35 Light" charset="0"/>
            <a:ea typeface="Avenir LT Std 35 Light" charset="0"/>
            <a:cs typeface="Avenir LT Std 35 Light" charset="0"/>
          </a:endParaRPr>
        </a:p>
      </dsp:txBody>
      <dsp:txXfrm>
        <a:off x="49347" y="2423497"/>
        <a:ext cx="8130906" cy="912186"/>
      </dsp:txXfrm>
    </dsp:sp>
    <dsp:sp modelId="{90BEB4EB-4AC4-4CA5-A864-CFD596ABA5B6}">
      <dsp:nvSpPr>
        <dsp:cNvPr id="0" name=""/>
        <dsp:cNvSpPr/>
      </dsp:nvSpPr>
      <dsp:spPr>
        <a:xfrm>
          <a:off x="0" y="3540550"/>
          <a:ext cx="8229600" cy="1010880"/>
        </a:xfrm>
        <a:prstGeom prst="roundRect">
          <a:avLst/>
        </a:prstGeom>
        <a:solidFill>
          <a:srgbClr val="1C2A5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solidFill>
                <a:schemeClr val="bg1"/>
              </a:solidFill>
              <a:latin typeface="Avenir LT Std 35 Light" charset="0"/>
              <a:ea typeface="Avenir LT Std 35 Light" charset="0"/>
              <a:cs typeface="Avenir LT Std 35 Light" charset="0"/>
            </a:rPr>
            <a:t>The voltage is applied between the mains input and the chassis of the product which are separated by the insulation, which is just like a capacitor. </a:t>
          </a:r>
          <a:endParaRPr lang="en-US" sz="1600" kern="1200" dirty="0">
            <a:solidFill>
              <a:schemeClr val="bg1"/>
            </a:solidFill>
            <a:latin typeface="Avenir LT Std 35 Light" charset="0"/>
            <a:ea typeface="Avenir LT Std 35 Light" charset="0"/>
            <a:cs typeface="Avenir LT Std 35 Light" charset="0"/>
          </a:endParaRPr>
        </a:p>
      </dsp:txBody>
      <dsp:txXfrm>
        <a:off x="49347" y="3589897"/>
        <a:ext cx="8130906"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405463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2016 Associated Research</a:t>
            </a:r>
            <a:endParaRPr lang="en-US" dirty="0"/>
          </a:p>
        </p:txBody>
      </p:sp>
    </p:spTree>
    <p:extLst>
      <p:ext uri="{BB962C8B-B14F-4D97-AF65-F5344CB8AC3E}">
        <p14:creationId xmlns:p14="http://schemas.microsoft.com/office/powerpoint/2010/main" val="22134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779554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7933946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297541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7999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029826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2105819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6"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969934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936276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390672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endParaRPr lang="en-US"/>
          </a:p>
        </p:txBody>
      </p:sp>
    </p:spTree>
    <p:extLst>
      <p:ext uri="{BB962C8B-B14F-4D97-AF65-F5344CB8AC3E}">
        <p14:creationId xmlns:p14="http://schemas.microsoft.com/office/powerpoint/2010/main" val="1967975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5400" y="0"/>
            <a:ext cx="9169400" cy="9169400"/>
          </a:xfrm>
          <a:prstGeom prst="rect">
            <a:avLst/>
          </a:prstGeom>
        </p:spPr>
      </p:pic>
      <p:sp>
        <p:nvSpPr>
          <p:cNvPr id="7" name="Rectangle 6"/>
          <p:cNvSpPr/>
          <p:nvPr/>
        </p:nvSpPr>
        <p:spPr>
          <a:xfrm>
            <a:off x="0" y="6624638"/>
            <a:ext cx="9144000" cy="24130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sp>
        <p:nvSpPr>
          <p:cNvPr id="8" name="Rectangle 7"/>
          <p:cNvSpPr/>
          <p:nvPr/>
        </p:nvSpPr>
        <p:spPr>
          <a:xfrm>
            <a:off x="0" y="6519863"/>
            <a:ext cx="9144000" cy="63500"/>
          </a:xfrm>
          <a:prstGeom prst="rect">
            <a:avLst/>
          </a:prstGeom>
          <a:solidFill>
            <a:srgbClr val="88D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endParaRPr lang="en-US" altLang="en-US" dirty="0">
              <a:solidFill>
                <a:srgbClr val="FFFFFF"/>
              </a:solidFill>
              <a:latin typeface="Avenir LT Std 35 Light" pitchFamily="34" charset="0"/>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5975" y="5942013"/>
            <a:ext cx="17780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78604"/>
      </p:ext>
    </p:extLst>
  </p:cSld>
  <p:clrMap bg1="lt1" tx1="dk1" bg2="lt2" tx2="dk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 id="21474841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mailto:allison.oba@arisafety.com"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mailto:allison.oba@arisafety.com" TargetMode="Externa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gif"/><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0.gif"/><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1" y="6016876"/>
            <a:ext cx="2362199" cy="574048"/>
          </a:xfrm>
          <a:prstGeom prst="rect">
            <a:avLst/>
          </a:prstGeom>
        </p:spPr>
      </p:pic>
      <p:sp>
        <p:nvSpPr>
          <p:cNvPr id="10" name="Title 1"/>
          <p:cNvSpPr txBox="1">
            <a:spLocks/>
          </p:cNvSpPr>
          <p:nvPr/>
        </p:nvSpPr>
        <p:spPr bwMode="auto">
          <a:xfrm>
            <a:off x="457200" y="381000"/>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spcBef>
                <a:spcPct val="0"/>
              </a:spcBef>
              <a:buFontTx/>
              <a:buNone/>
            </a:pPr>
            <a:r>
              <a:rPr lang="en-US" altLang="en-US" sz="6600" b="1" dirty="0" err="1" smtClean="0">
                <a:solidFill>
                  <a:srgbClr val="1C2B58"/>
                </a:solidFill>
                <a:latin typeface="Avenir Heavy" charset="0"/>
                <a:ea typeface="Avenir Heavy" charset="0"/>
                <a:cs typeface="Avenir Heavy" charset="0"/>
              </a:rPr>
              <a:t>Hipot</a:t>
            </a:r>
            <a:r>
              <a:rPr lang="en-US" altLang="en-US" sz="6600" b="1" dirty="0" smtClean="0">
                <a:solidFill>
                  <a:srgbClr val="1C2B58"/>
                </a:solidFill>
                <a:latin typeface="Avenir Heavy" charset="0"/>
                <a:ea typeface="Avenir Heavy" charset="0"/>
                <a:cs typeface="Avenir Heavy" charset="0"/>
              </a:rPr>
              <a:t> Testing 101</a:t>
            </a:r>
            <a:endParaRPr lang="en-US" altLang="en-US" sz="6600" b="1" dirty="0">
              <a:solidFill>
                <a:srgbClr val="1C2B58"/>
              </a:solidFill>
              <a:latin typeface="Avenir Heavy" charset="0"/>
              <a:ea typeface="Avenir Heavy" charset="0"/>
              <a:cs typeface="Avenir Heavy" charset="0"/>
            </a:endParaRPr>
          </a:p>
        </p:txBody>
      </p:sp>
    </p:spTree>
    <p:extLst>
      <p:ext uri="{BB962C8B-B14F-4D97-AF65-F5344CB8AC3E}">
        <p14:creationId xmlns:p14="http://schemas.microsoft.com/office/powerpoint/2010/main" val="578515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61372945"/>
              </p:ext>
            </p:extLst>
          </p:nvPr>
        </p:nvGraphicFramePr>
        <p:xfrm>
          <a:off x="569976" y="1143000"/>
          <a:ext cx="8001000" cy="45188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436271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383478821"/>
              </p:ext>
            </p:extLst>
          </p:nvPr>
        </p:nvGraphicFramePr>
        <p:xfrm>
          <a:off x="609600" y="9144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685800" y="5413248"/>
            <a:ext cx="7467600" cy="276999"/>
          </a:xfrm>
          <a:prstGeom prst="rect">
            <a:avLst/>
          </a:prstGeom>
          <a:noFill/>
        </p:spPr>
        <p:txBody>
          <a:bodyPr wrap="square" rtlCol="0">
            <a:spAutoFit/>
          </a:bodyPr>
          <a:lstStyle/>
          <a:p>
            <a:r>
              <a:rPr lang="en-US" sz="1200" b="1" i="1" dirty="0" smtClean="0">
                <a:latin typeface="Avenir LT Std 35 Light" charset="0"/>
                <a:ea typeface="Avenir LT Std 35 Light" charset="0"/>
                <a:cs typeface="Avenir LT Std 35 Light" charset="0"/>
              </a:rPr>
              <a:t>The hipot is more than just a go/no-go test. It can be used to find various insulation problems. </a:t>
            </a:r>
            <a:endParaRPr lang="en-US" sz="1200" b="1" i="1" dirty="0">
              <a:latin typeface="Avenir LT Std 35 Light" charset="0"/>
              <a:ea typeface="Avenir LT Std 35 Light" charset="0"/>
              <a:cs typeface="Avenir LT Std 35 Light" charset="0"/>
            </a:endParaRPr>
          </a:p>
        </p:txBody>
      </p:sp>
      <p:sp>
        <p:nvSpPr>
          <p:cNvPr id="8"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24537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 A Versatile Test</a:t>
            </a:r>
            <a:endParaRPr lang="en-US" sz="4000" b="1" dirty="0">
              <a:solidFill>
                <a:srgbClr val="1C2A58"/>
              </a:solidFill>
              <a:latin typeface="Avenir LT Std 85 Heavy" charset="0"/>
              <a:ea typeface="Avenir LT Std 85 Heavy" charset="0"/>
              <a:cs typeface="Avenir LT Std 85 Heavy" charset="0"/>
            </a:endParaRPr>
          </a:p>
        </p:txBody>
      </p:sp>
      <p:sp>
        <p:nvSpPr>
          <p:cNvPr id="7" name="Content Placeholder 2"/>
          <p:cNvSpPr txBox="1">
            <a:spLocks/>
          </p:cNvSpPr>
          <p:nvPr/>
        </p:nvSpPr>
        <p:spPr>
          <a:xfrm>
            <a:off x="519820" y="3895344"/>
            <a:ext cx="8001000" cy="1676400"/>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fontAlgn="base">
              <a:buNone/>
            </a:pPr>
            <a:r>
              <a:rPr lang="en-US" sz="2200" dirty="0" smtClean="0">
                <a:latin typeface="Avenir LT Std 35 Light" charset="0"/>
                <a:ea typeface="Avenir LT Std 35 Light" charset="0"/>
                <a:cs typeface="Avenir LT Std 35 Light" charset="0"/>
              </a:rPr>
              <a:t>Scrapes</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Pinholes</a:t>
            </a:r>
            <a:r>
              <a:rPr lang="en-US" sz="1800" dirty="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Spacing </a:t>
            </a:r>
            <a:r>
              <a:rPr lang="en-US" sz="1800" dirty="0" smtClean="0">
                <a:latin typeface="Avenir LT Std 35 Light" charset="0"/>
                <a:ea typeface="Avenir LT Std 35 Light" charset="0"/>
                <a:cs typeface="Avenir LT Std 35 Light" charset="0"/>
              </a:rPr>
              <a:t>•</a:t>
            </a:r>
            <a:r>
              <a:rPr lang="en-US" sz="2200" dirty="0" smtClean="0">
                <a:latin typeface="Avenir LT Std 35 Light" charset="0"/>
                <a:ea typeface="Avenir LT Std 35 Light" charset="0"/>
                <a:cs typeface="Avenir LT Std 35 Light" charset="0"/>
              </a:rPr>
              <a:t> Crimps</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Heat</a:t>
            </a:r>
          </a:p>
          <a:p>
            <a:pPr marL="0" indent="0" algn="ctr" fontAlgn="base">
              <a:buNone/>
            </a:pPr>
            <a:r>
              <a:rPr lang="en-US" sz="2200" dirty="0" smtClean="0">
                <a:latin typeface="Avenir LT Std 35 Light" charset="0"/>
                <a:ea typeface="Avenir LT Std 35 Light" charset="0"/>
                <a:cs typeface="Avenir LT Std 35 Light" charset="0"/>
              </a:rPr>
              <a:t>Material Build-up</a:t>
            </a:r>
            <a:r>
              <a:rPr lang="en-US" sz="1800" dirty="0" smtClean="0">
                <a:latin typeface="Avenir LT Std 35 Light" charset="0"/>
                <a:ea typeface="Avenir LT Std 35 Light" charset="0"/>
                <a:cs typeface="Avenir LT Std 35 Light" charset="0"/>
              </a:rPr>
              <a:t> • </a:t>
            </a:r>
            <a:r>
              <a:rPr lang="en-US" sz="2200" dirty="0" smtClean="0">
                <a:latin typeface="Avenir LT Std 35 Light" charset="0"/>
                <a:ea typeface="Avenir LT Std 35 Light" charset="0"/>
                <a:cs typeface="Avenir LT Std 35 Light" charset="0"/>
              </a:rPr>
              <a:t>Moisture</a:t>
            </a:r>
          </a:p>
          <a:p>
            <a:pPr algn="ctr" fontAlgn="base"/>
            <a:endParaRPr lang="en-US" sz="2200" dirty="0">
              <a:latin typeface="Avenir LT Std 35 Light" charset="0"/>
              <a:ea typeface="Avenir LT Std 35 Light" charset="0"/>
              <a:cs typeface="Avenir LT Std 35 Light" charset="0"/>
            </a:endParaRPr>
          </a:p>
          <a:p>
            <a:pPr marL="0" indent="0" algn="ctr" fontAlgn="base">
              <a:buNone/>
            </a:pPr>
            <a:r>
              <a:rPr lang="en-US" sz="2200" dirty="0" smtClean="0">
                <a:latin typeface="Avenir LT Std 35 Light" charset="0"/>
                <a:ea typeface="Avenir LT Std 35 Light" charset="0"/>
                <a:cs typeface="Avenir LT Std 35 Light" charset="0"/>
              </a:rPr>
              <a:t>Insulation of any electrical device can become weak over time.</a:t>
            </a:r>
            <a:endParaRPr lang="en-US" sz="2200" dirty="0">
              <a:latin typeface="Avenir LT Std 35 Light" charset="0"/>
              <a:ea typeface="Avenir LT Std 35 Light" charset="0"/>
              <a:cs typeface="Avenir LT Std 35 Light"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258" y="762000"/>
            <a:ext cx="8545484" cy="3133344"/>
          </a:xfrm>
          <a:prstGeom prst="rect">
            <a:avLst/>
          </a:prstGeom>
        </p:spPr>
      </p:pic>
    </p:spTree>
    <p:extLst>
      <p:ext uri="{BB962C8B-B14F-4D97-AF65-F5344CB8AC3E}">
        <p14:creationId xmlns:p14="http://schemas.microsoft.com/office/powerpoint/2010/main" val="14450892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1760"/>
          </a:xfrm>
          <a:prstGeom prst="rect">
            <a:avLst/>
          </a:prstGeom>
        </p:spPr>
      </p:pic>
      <p:sp>
        <p:nvSpPr>
          <p:cNvPr id="6" name="Title 1"/>
          <p:cNvSpPr txBox="1">
            <a:spLocks/>
          </p:cNvSpPr>
          <p:nvPr/>
        </p:nvSpPr>
        <p:spPr>
          <a:xfrm>
            <a:off x="304800" y="304800"/>
            <a:ext cx="85344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venir LT Std 85 Heavy" charset="0"/>
                <a:ea typeface="Avenir LT Std 85 Heavy" charset="0"/>
                <a:cs typeface="Avenir LT Std 85 Heavy" charset="0"/>
              </a:rPr>
              <a:t>Video Demonstration</a:t>
            </a:r>
            <a:endParaRPr lang="en-US" sz="4000" b="1" dirty="0">
              <a:solidFill>
                <a:schemeClr val="bg1"/>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6505187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37855342"/>
              </p:ext>
            </p:extLst>
          </p:nvPr>
        </p:nvGraphicFramePr>
        <p:xfrm>
          <a:off x="457200" y="1066800"/>
          <a:ext cx="8229600" cy="4592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528547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97337041"/>
              </p:ext>
            </p:extLst>
          </p:nvPr>
        </p:nvGraphicFramePr>
        <p:xfrm>
          <a:off x="304800" y="1094509"/>
          <a:ext cx="8458200" cy="4419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304800" y="5791200"/>
            <a:ext cx="5257800" cy="523220"/>
          </a:xfrm>
          <a:prstGeom prst="rect">
            <a:avLst/>
          </a:prstGeom>
          <a:noFill/>
        </p:spPr>
        <p:txBody>
          <a:bodyPr wrap="square" rtlCol="0">
            <a:spAutoFit/>
          </a:bodyPr>
          <a:lstStyle/>
          <a:p>
            <a:r>
              <a:rPr lang="en-US" sz="1400" b="1" i="1" dirty="0" smtClean="0">
                <a:latin typeface="Avenir LT Std 35 Light" charset="0"/>
                <a:ea typeface="Avenir LT Std 35 Light" charset="0"/>
                <a:cs typeface="Avenir LT Std 35 Light" charset="0"/>
              </a:rPr>
              <a:t>Hipot test parameters are called out by the standards but when in doubt, use the rule of thumb. </a:t>
            </a:r>
            <a:endParaRPr lang="en-US" sz="1400" b="1" i="1" dirty="0">
              <a:latin typeface="Avenir LT Std 35 Light" charset="0"/>
              <a:ea typeface="Avenir LT Std 35 Light" charset="0"/>
              <a:cs typeface="Avenir LT Std 35 Light" charset="0"/>
            </a:endParaRPr>
          </a:p>
        </p:txBody>
      </p:sp>
      <p:sp>
        <p:nvSpPr>
          <p:cNvPr id="6"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Test Voltages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1643685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Class I vs. Class II Application</a:t>
            </a:r>
            <a:endParaRPr lang="en-US" sz="4000" b="1" dirty="0">
              <a:solidFill>
                <a:srgbClr val="1C2A58"/>
              </a:solidFill>
              <a:latin typeface="Avenir LT Std 85 Heavy" charset="0"/>
              <a:ea typeface="Avenir LT Std 85 Heavy" charset="0"/>
              <a:cs typeface="Avenir LT Std 85 Heavy"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144000" cy="2787082"/>
          </a:xfrm>
          <a:prstGeom prst="rect">
            <a:avLst/>
          </a:prstGeom>
        </p:spPr>
      </p:pic>
    </p:spTree>
    <p:extLst>
      <p:ext uri="{BB962C8B-B14F-4D97-AF65-F5344CB8AC3E}">
        <p14:creationId xmlns:p14="http://schemas.microsoft.com/office/powerpoint/2010/main" val="3875396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Class I vs. Class II Application</a:t>
            </a:r>
            <a:endParaRPr lang="en-US" sz="4000" b="1" dirty="0">
              <a:solidFill>
                <a:srgbClr val="1C2A58"/>
              </a:solidFill>
              <a:latin typeface="Avenir LT Std 85 Heavy" charset="0"/>
              <a:ea typeface="Avenir LT Std 85 Heavy" charset="0"/>
              <a:cs typeface="Avenir LT Std 85 Heavy"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2286000"/>
            <a:ext cx="9067800" cy="2210463"/>
          </a:xfrm>
          <a:prstGeom prst="rect">
            <a:avLst/>
          </a:prstGeom>
        </p:spPr>
      </p:pic>
    </p:spTree>
    <p:extLst>
      <p:ext uri="{BB962C8B-B14F-4D97-AF65-F5344CB8AC3E}">
        <p14:creationId xmlns:p14="http://schemas.microsoft.com/office/powerpoint/2010/main" val="3448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nickp\Desktop\omniaIItoDUTadapter.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981200"/>
            <a:ext cx="7620000" cy="2673684"/>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Class I vs. Class II Application</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6048861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nickp\Desktop\omniaIItoDUTadapter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2133600"/>
            <a:ext cx="7620000" cy="280265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4572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Class I vs. Class II Application</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604886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l="20044" r="2450" b="182"/>
          <a:stretch/>
        </p:blipFill>
        <p:spPr bwMode="auto">
          <a:xfrm>
            <a:off x="629857" y="1733550"/>
            <a:ext cx="2505456" cy="2305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630238" y="3967163"/>
            <a:ext cx="2506662" cy="57785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smtClean="0">
                <a:latin typeface="Avenir Heavy" charset="0"/>
                <a:ea typeface="Avenir Heavy" charset="0"/>
                <a:cs typeface="Avenir Heavy" charset="0"/>
              </a:rPr>
              <a:t>Syed </a:t>
            </a:r>
            <a:r>
              <a:rPr lang="en-US" b="1" dirty="0" err="1" smtClean="0">
                <a:latin typeface="Avenir Heavy" charset="0"/>
                <a:ea typeface="Avenir Heavy" charset="0"/>
                <a:cs typeface="Avenir Heavy" charset="0"/>
              </a:rPr>
              <a:t>Abidi</a:t>
            </a:r>
            <a:endParaRPr lang="en-US" b="1" dirty="0">
              <a:latin typeface="Avenir Heavy" charset="0"/>
              <a:ea typeface="Avenir Heavy" charset="0"/>
              <a:cs typeface="Avenir Heavy" charset="0"/>
            </a:endParaRPr>
          </a:p>
        </p:txBody>
      </p:sp>
      <p:sp>
        <p:nvSpPr>
          <p:cNvPr id="12" name="TextBox 11"/>
          <p:cNvSpPr txBox="1">
            <a:spLocks noChangeArrowheads="1"/>
          </p:cNvSpPr>
          <p:nvPr/>
        </p:nvSpPr>
        <p:spPr bwMode="auto">
          <a:xfrm>
            <a:off x="630238" y="4700588"/>
            <a:ext cx="25066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1400" b="1" dirty="0">
                <a:latin typeface="Avenir Heavy" charset="0"/>
                <a:ea typeface="Avenir Heavy" charset="0"/>
                <a:cs typeface="Avenir Heavy" charset="0"/>
              </a:rPr>
              <a:t>Presenter</a:t>
            </a:r>
          </a:p>
          <a:p>
            <a:pPr algn="ctr"/>
            <a:r>
              <a:rPr lang="en-US" altLang="en-US" sz="1200" dirty="0">
                <a:latin typeface="Avenir Light" charset="0"/>
                <a:ea typeface="Avenir Light" charset="0"/>
                <a:cs typeface="Avenir Light" charset="0"/>
              </a:rPr>
              <a:t>Applications Engineer</a:t>
            </a:r>
          </a:p>
        </p:txBody>
      </p:sp>
      <p:sp>
        <p:nvSpPr>
          <p:cNvPr id="13" name="Title 1"/>
          <p:cNvSpPr txBox="1">
            <a:spLocks/>
          </p:cNvSpPr>
          <p:nvPr/>
        </p:nvSpPr>
        <p:spPr bwMode="auto">
          <a:xfrm>
            <a:off x="630238" y="666750"/>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spcBef>
                <a:spcPct val="0"/>
              </a:spcBef>
              <a:buFontTx/>
              <a:buNone/>
            </a:pPr>
            <a:r>
              <a:rPr lang="en-US" altLang="en-US" sz="4000" b="1" dirty="0">
                <a:solidFill>
                  <a:srgbClr val="1C2B58"/>
                </a:solidFill>
                <a:latin typeface="Avenir Heavy" charset="0"/>
                <a:ea typeface="Avenir Heavy" charset="0"/>
                <a:cs typeface="Avenir Heavy" charset="0"/>
              </a:rPr>
              <a:t>Meet Our Team</a:t>
            </a:r>
          </a:p>
        </p:txBody>
      </p:sp>
      <p:pic>
        <p:nvPicPr>
          <p:cNvPr id="14"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8807" t="153" r="11308" b="-167"/>
          <a:stretch/>
        </p:blipFill>
        <p:spPr bwMode="auto">
          <a:xfrm>
            <a:off x="3381376" y="1746504"/>
            <a:ext cx="2505456" cy="224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3382963" y="3967163"/>
            <a:ext cx="2505075" cy="57785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smtClean="0">
                <a:latin typeface="Avenir Heavy" charset="0"/>
                <a:ea typeface="Avenir Heavy" charset="0"/>
                <a:cs typeface="Avenir Heavy" charset="0"/>
              </a:rPr>
              <a:t>Bishan</a:t>
            </a:r>
            <a:r>
              <a:rPr lang="en-US" b="1" dirty="0" smtClean="0">
                <a:latin typeface="Avenir Heavy" charset="0"/>
                <a:ea typeface="Avenir Heavy" charset="0"/>
                <a:cs typeface="Avenir Heavy" charset="0"/>
              </a:rPr>
              <a:t> Patel</a:t>
            </a:r>
            <a:endParaRPr lang="en-US" b="1" dirty="0">
              <a:latin typeface="Avenir Heavy" charset="0"/>
              <a:ea typeface="Avenir Heavy" charset="0"/>
              <a:cs typeface="Avenir Heavy" charset="0"/>
            </a:endParaRPr>
          </a:p>
        </p:txBody>
      </p:sp>
      <p:sp>
        <p:nvSpPr>
          <p:cNvPr id="16" name="TextBox 10"/>
          <p:cNvSpPr txBox="1">
            <a:spLocks noChangeArrowheads="1"/>
          </p:cNvSpPr>
          <p:nvPr/>
        </p:nvSpPr>
        <p:spPr bwMode="auto">
          <a:xfrm>
            <a:off x="3382963" y="4700588"/>
            <a:ext cx="25050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1400" b="1" dirty="0">
                <a:latin typeface="Avenir Heavy" charset="0"/>
                <a:ea typeface="Avenir Heavy" charset="0"/>
                <a:cs typeface="Avenir Heavy" charset="0"/>
              </a:rPr>
              <a:t>Panelist</a:t>
            </a:r>
          </a:p>
          <a:p>
            <a:pPr algn="ctr"/>
            <a:r>
              <a:rPr lang="en-US" altLang="en-US" sz="1200" dirty="0" smtClean="0">
                <a:latin typeface="Avenir Light" charset="0"/>
                <a:ea typeface="Avenir Light" charset="0"/>
                <a:cs typeface="Avenir Light" charset="0"/>
              </a:rPr>
              <a:t>Applications Engineer</a:t>
            </a:r>
            <a:endParaRPr lang="en-US" altLang="en-US" sz="1200" dirty="0">
              <a:latin typeface="Avenir Light" charset="0"/>
              <a:ea typeface="Avenir Light" charset="0"/>
              <a:cs typeface="Avenir Light" charset="0"/>
            </a:endParaRPr>
          </a:p>
        </p:txBody>
      </p:sp>
      <p:pic>
        <p:nvPicPr>
          <p:cNvPr id="17" name="Picture 6"/>
          <p:cNvPicPr>
            <a:picLocks noChangeAspect="1"/>
          </p:cNvPicPr>
          <p:nvPr/>
        </p:nvPicPr>
        <p:blipFill>
          <a:blip r:embed="rId4" cstate="print">
            <a:extLst>
              <a:ext uri="{28A0092B-C50C-407E-A947-70E740481C1C}">
                <a14:useLocalDpi xmlns:a14="http://schemas.microsoft.com/office/drawing/2010/main" val="0"/>
              </a:ext>
            </a:extLst>
          </a:blip>
          <a:srcRect l="3679" t="2026" r="17505" b="-2"/>
          <a:stretch>
            <a:fillRect/>
          </a:stretch>
        </p:blipFill>
        <p:spPr bwMode="auto">
          <a:xfrm>
            <a:off x="6135688" y="1743075"/>
            <a:ext cx="2505075"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p:cNvSpPr/>
          <p:nvPr/>
        </p:nvSpPr>
        <p:spPr>
          <a:xfrm>
            <a:off x="6135688" y="3967163"/>
            <a:ext cx="2505075" cy="577850"/>
          </a:xfrm>
          <a:prstGeom prst="rect">
            <a:avLst/>
          </a:prstGeom>
          <a:solidFill>
            <a:srgbClr val="1C2A5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Avenir Heavy" charset="0"/>
                <a:ea typeface="Avenir Heavy" charset="0"/>
                <a:cs typeface="Avenir Heavy" charset="0"/>
              </a:rPr>
              <a:t>Allison Oba</a:t>
            </a:r>
          </a:p>
        </p:txBody>
      </p:sp>
      <p:sp>
        <p:nvSpPr>
          <p:cNvPr id="19" name="TextBox 13"/>
          <p:cNvSpPr txBox="1">
            <a:spLocks noChangeArrowheads="1"/>
          </p:cNvSpPr>
          <p:nvPr/>
        </p:nvSpPr>
        <p:spPr bwMode="auto">
          <a:xfrm>
            <a:off x="6135688" y="4700588"/>
            <a:ext cx="25050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defTabSz="457200" eaLnBrk="0" fontAlgn="base" hangingPunct="0">
              <a:spcBef>
                <a:spcPct val="0"/>
              </a:spcBef>
              <a:spcAft>
                <a:spcPct val="0"/>
              </a:spcAft>
              <a:defRPr>
                <a:solidFill>
                  <a:schemeClr val="tx1"/>
                </a:solidFill>
                <a:latin typeface="Calibri" charset="0"/>
              </a:defRPr>
            </a:lvl6pPr>
            <a:lvl7pPr marL="2971800" indent="-228600" defTabSz="457200" eaLnBrk="0" fontAlgn="base" hangingPunct="0">
              <a:spcBef>
                <a:spcPct val="0"/>
              </a:spcBef>
              <a:spcAft>
                <a:spcPct val="0"/>
              </a:spcAft>
              <a:defRPr>
                <a:solidFill>
                  <a:schemeClr val="tx1"/>
                </a:solidFill>
                <a:latin typeface="Calibri" charset="0"/>
              </a:defRPr>
            </a:lvl7pPr>
            <a:lvl8pPr marL="3429000" indent="-228600" defTabSz="457200" eaLnBrk="0" fontAlgn="base" hangingPunct="0">
              <a:spcBef>
                <a:spcPct val="0"/>
              </a:spcBef>
              <a:spcAft>
                <a:spcPct val="0"/>
              </a:spcAft>
              <a:defRPr>
                <a:solidFill>
                  <a:schemeClr val="tx1"/>
                </a:solidFill>
                <a:latin typeface="Calibri" charset="0"/>
              </a:defRPr>
            </a:lvl8pPr>
            <a:lvl9pPr marL="3886200" indent="-228600" defTabSz="457200" eaLnBrk="0" fontAlgn="base" hangingPunct="0">
              <a:spcBef>
                <a:spcPct val="0"/>
              </a:spcBef>
              <a:spcAft>
                <a:spcPct val="0"/>
              </a:spcAft>
              <a:defRPr>
                <a:solidFill>
                  <a:schemeClr val="tx1"/>
                </a:solidFill>
                <a:latin typeface="Calibri" charset="0"/>
              </a:defRPr>
            </a:lvl9pPr>
          </a:lstStyle>
          <a:p>
            <a:pPr algn="ctr"/>
            <a:r>
              <a:rPr lang="en-US" altLang="en-US" sz="1400" b="1" dirty="0">
                <a:latin typeface="Avenir Heavy" charset="0"/>
                <a:ea typeface="Avenir Heavy" charset="0"/>
                <a:cs typeface="Avenir Heavy" charset="0"/>
              </a:rPr>
              <a:t>Organizer</a:t>
            </a:r>
          </a:p>
          <a:p>
            <a:pPr algn="ctr"/>
            <a:r>
              <a:rPr lang="en-US" altLang="en-US" sz="1200" dirty="0">
                <a:latin typeface="Avenir Light" charset="0"/>
                <a:ea typeface="Avenir Light" charset="0"/>
                <a:cs typeface="Avenir Light" charset="0"/>
              </a:rPr>
              <a:t>Marketing Assistant</a:t>
            </a:r>
          </a:p>
        </p:txBody>
      </p:sp>
      <p:sp>
        <p:nvSpPr>
          <p:cNvPr id="20" name="Footer Placeholder 4"/>
          <p:cNvSpPr txBox="1">
            <a:spLocks/>
          </p:cNvSpPr>
          <p:nvPr/>
        </p:nvSpPr>
        <p:spPr>
          <a:xfrm>
            <a:off x="152400" y="6176963"/>
            <a:ext cx="2895600" cy="365125"/>
          </a:xfrm>
          <a:prstGeom prst="rect">
            <a:avLst/>
          </a:prstGeom>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Copyright 2016 Associated Research</a:t>
            </a:r>
            <a:endParaRPr lang="en-US" dirty="0"/>
          </a:p>
        </p:txBody>
      </p:sp>
    </p:spTree>
    <p:extLst>
      <p:ext uri="{BB962C8B-B14F-4D97-AF65-F5344CB8AC3E}">
        <p14:creationId xmlns:p14="http://schemas.microsoft.com/office/powerpoint/2010/main" val="38765626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200" y="0"/>
            <a:ext cx="9220199"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872273"/>
            <a:ext cx="9220200" cy="6036158"/>
          </a:xfrm>
          <a:prstGeom prst="rect">
            <a:avLst/>
          </a:prstGeom>
        </p:spPr>
      </p:pic>
      <p:sp>
        <p:nvSpPr>
          <p:cNvPr id="5" name="Title 1"/>
          <p:cNvSpPr txBox="1">
            <a:spLocks/>
          </p:cNvSpPr>
          <p:nvPr/>
        </p:nvSpPr>
        <p:spPr>
          <a:xfrm>
            <a:off x="304800" y="4572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By the Numbers - Standards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7079250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838200" y="4800600"/>
            <a:ext cx="7467600" cy="338554"/>
          </a:xfrm>
          <a:prstGeom prst="rect">
            <a:avLst/>
          </a:prstGeom>
          <a:noFill/>
        </p:spPr>
        <p:txBody>
          <a:bodyPr wrap="square" rtlCol="0">
            <a:spAutoFit/>
          </a:bodyPr>
          <a:lstStyle/>
          <a:p>
            <a:r>
              <a:rPr lang="en-US" sz="1600" i="1" dirty="0" smtClean="0"/>
              <a:t>Production </a:t>
            </a:r>
            <a:r>
              <a:rPr lang="en-US" sz="1600" i="1" dirty="0" err="1" smtClean="0"/>
              <a:t>Hipot</a:t>
            </a:r>
            <a:r>
              <a:rPr lang="en-US" sz="1600" i="1" dirty="0" smtClean="0"/>
              <a:t> test parameters may differ from Type test parameters.</a:t>
            </a:r>
            <a:endParaRPr lang="en-US" sz="1600" i="1" dirty="0"/>
          </a:p>
        </p:txBody>
      </p:sp>
    </p:spTree>
    <p:extLst>
      <p:ext uri="{BB962C8B-B14F-4D97-AF65-F5344CB8AC3E}">
        <p14:creationId xmlns:p14="http://schemas.microsoft.com/office/powerpoint/2010/main" val="321077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7150"/>
            <a:ext cx="9220200" cy="6915150"/>
          </a:xfrm>
          <a:prstGeom prst="rect">
            <a:avLst/>
          </a:prstGeom>
        </p:spPr>
      </p:pic>
    </p:spTree>
    <p:extLst>
      <p:ext uri="{BB962C8B-B14F-4D97-AF65-F5344CB8AC3E}">
        <p14:creationId xmlns:p14="http://schemas.microsoft.com/office/powerpoint/2010/main" val="151193438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438400"/>
            <a:ext cx="6019800" cy="369332"/>
          </a:xfrm>
          <a:prstGeom prst="rect">
            <a:avLst/>
          </a:prstGeom>
          <a:noFill/>
        </p:spPr>
        <p:txBody>
          <a:bodyPr wrap="square" rtlCol="0">
            <a:spAutoFit/>
          </a:bodyPr>
          <a:lstStyle/>
          <a:p>
            <a:endParaRPr lang="en-US"/>
          </a:p>
        </p:txBody>
      </p:sp>
      <p:sp>
        <p:nvSpPr>
          <p:cNvPr id="7" name="Title 1"/>
          <p:cNvSpPr txBox="1">
            <a:spLocks/>
          </p:cNvSpPr>
          <p:nvPr/>
        </p:nvSpPr>
        <p:spPr bwMode="auto">
          <a:xfrm>
            <a:off x="630238" y="1952625"/>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smtClean="0">
                <a:solidFill>
                  <a:srgbClr val="88D6F4"/>
                </a:solidFill>
                <a:latin typeface="Avenir Heavy" charset="0"/>
                <a:ea typeface="Avenir Heavy" charset="0"/>
                <a:cs typeface="Avenir Heavy" charset="0"/>
              </a:rPr>
              <a:t>Question 1</a:t>
            </a:r>
            <a:endParaRPr lang="en-US" altLang="en-US" sz="8000" b="1" dirty="0">
              <a:solidFill>
                <a:srgbClr val="88D6F4"/>
              </a:solidFill>
              <a:latin typeface="Avenir Heavy" charset="0"/>
              <a:ea typeface="Avenir Heavy" charset="0"/>
              <a:cs typeface="Avenir Heavy" charset="0"/>
            </a:endParaRPr>
          </a:p>
        </p:txBody>
      </p:sp>
      <p:sp>
        <p:nvSpPr>
          <p:cNvPr id="8" name="Content Placeholder 9"/>
          <p:cNvSpPr txBox="1">
            <a:spLocks/>
          </p:cNvSpPr>
          <p:nvPr/>
        </p:nvSpPr>
        <p:spPr>
          <a:xfrm>
            <a:off x="628650" y="3238499"/>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smtClean="0"/>
              <a:t>Are you </a:t>
            </a:r>
            <a:r>
              <a:rPr lang="en-US" sz="2800" dirty="0"/>
              <a:t>required to perform both Type and Production Line </a:t>
            </a:r>
            <a:r>
              <a:rPr lang="en-US" sz="2800" dirty="0" err="1"/>
              <a:t>Hipot</a:t>
            </a:r>
            <a:r>
              <a:rPr lang="en-US" sz="2800" dirty="0"/>
              <a:t> Tests?</a:t>
            </a:r>
            <a:endParaRPr lang="en-US" altLang="en-US" sz="2800" dirty="0"/>
          </a:p>
        </p:txBody>
      </p:sp>
    </p:spTree>
    <p:extLst>
      <p:ext uri="{BB962C8B-B14F-4D97-AF65-F5344CB8AC3E}">
        <p14:creationId xmlns:p14="http://schemas.microsoft.com/office/powerpoint/2010/main" val="299771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1760"/>
          </a:xfrm>
          <a:prstGeom prst="rect">
            <a:avLst/>
          </a:prstGeom>
        </p:spPr>
      </p:pic>
      <p:sp>
        <p:nvSpPr>
          <p:cNvPr id="6" name="Title 1"/>
          <p:cNvSpPr txBox="1">
            <a:spLocks/>
          </p:cNvSpPr>
          <p:nvPr/>
        </p:nvSpPr>
        <p:spPr>
          <a:xfrm>
            <a:off x="304800" y="304800"/>
            <a:ext cx="85344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venir LT Std 85 Heavy" charset="0"/>
                <a:ea typeface="Avenir LT Std 85 Heavy" charset="0"/>
                <a:cs typeface="Avenir LT Std 85 Heavy" charset="0"/>
              </a:rPr>
              <a:t>Video Demonstration</a:t>
            </a:r>
            <a:endParaRPr lang="en-US" sz="4000" b="1" dirty="0">
              <a:solidFill>
                <a:schemeClr val="bg1"/>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650518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TextBox 4"/>
          <p:cNvSpPr txBox="1"/>
          <p:nvPr/>
        </p:nvSpPr>
        <p:spPr>
          <a:xfrm>
            <a:off x="666404" y="5005832"/>
            <a:ext cx="8001000" cy="738664"/>
          </a:xfrm>
          <a:prstGeom prst="rect">
            <a:avLst/>
          </a:prstGeom>
          <a:solidFill>
            <a:srgbClr val="87D6F4"/>
          </a:solidFill>
          <a:ln>
            <a:noFill/>
          </a:ln>
          <a:effectLst/>
          <a:scene3d>
            <a:camera prst="orthographicFront">
              <a:rot lat="0" lon="0" rev="0"/>
            </a:camera>
            <a:lightRig rig="brightRoom" dir="t">
              <a:rot lat="0" lon="0" rev="600000"/>
            </a:lightRig>
          </a:scene3d>
          <a:sp3d prstMaterial="metal"/>
        </p:spPr>
        <p:txBody>
          <a:bodyPr wrap="square" rtlCol="0">
            <a:spAutoFit/>
          </a:bodyPr>
          <a:lstStyle/>
          <a:p>
            <a:pPr algn="ctr"/>
            <a:r>
              <a:rPr lang="en-US" sz="1400" b="1" dirty="0" smtClean="0">
                <a:solidFill>
                  <a:schemeClr val="bg1"/>
                </a:solidFill>
                <a:latin typeface="Avenir LT Std 85 Heavy" charset="0"/>
                <a:ea typeface="Avenir LT Std 85 Heavy" charset="0"/>
                <a:cs typeface="Avenir LT Std 85 Heavy" charset="0"/>
              </a:rPr>
              <a:t>Each failure detector has a priority on the instrument. Shorts and breakdowns will always be detected with a high speed interrupt. Leakage limits will trigger a failure if leakage current strays from user set values. Arc detection is a extra feature which is enabled. </a:t>
            </a:r>
            <a:endParaRPr lang="en-US" sz="1400" b="1" dirty="0">
              <a:solidFill>
                <a:schemeClr val="bg1"/>
              </a:solidFill>
              <a:latin typeface="Avenir LT Std 85 Heavy" charset="0"/>
              <a:ea typeface="Avenir LT Std 85 Heavy" charset="0"/>
              <a:cs typeface="Avenir LT Std 85 Heavy" charset="0"/>
            </a:endParaRPr>
          </a:p>
        </p:txBody>
      </p:sp>
      <p:graphicFrame>
        <p:nvGraphicFramePr>
          <p:cNvPr id="6" name="Diagram 5"/>
          <p:cNvGraphicFramePr/>
          <p:nvPr>
            <p:extLst>
              <p:ext uri="{D42A27DB-BD31-4B8C-83A1-F6EECF244321}">
                <p14:modId xmlns:p14="http://schemas.microsoft.com/office/powerpoint/2010/main" val="400150409"/>
              </p:ext>
            </p:extLst>
          </p:nvPr>
        </p:nvGraphicFramePr>
        <p:xfrm>
          <a:off x="167640" y="1057656"/>
          <a:ext cx="8534400" cy="375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1C2A58"/>
                </a:solidFill>
                <a:latin typeface="Avenir LT Std 85 Heavy" charset="0"/>
                <a:ea typeface="Avenir LT Std 85 Heavy" charset="0"/>
                <a:cs typeface="Avenir LT Std 85 Heavy" charset="0"/>
              </a:rPr>
              <a:t>Failure Detectors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9325712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8" name="Rectangle 2"/>
          <p:cNvSpPr>
            <a:spLocks noChangeArrowheads="1"/>
          </p:cNvSpPr>
          <p:nvPr/>
        </p:nvSpPr>
        <p:spPr bwMode="auto">
          <a:xfrm>
            <a:off x="685800" y="6248400"/>
            <a:ext cx="1905000" cy="457200"/>
          </a:xfrm>
          <a:prstGeom prst="rect">
            <a:avLst/>
          </a:prstGeom>
          <a:noFill/>
          <a:ln w="12700">
            <a:noFill/>
            <a:miter lim="800000"/>
            <a:headEnd/>
            <a:tailEnd/>
          </a:ln>
          <a:effectLst/>
        </p:spPr>
        <p:txBody>
          <a:bodyPr wrap="none" anchor="ctr"/>
          <a:lstStyle/>
          <a:p>
            <a:endParaRPr lang="en-US"/>
          </a:p>
        </p:txBody>
      </p:sp>
      <p:sp>
        <p:nvSpPr>
          <p:cNvPr id="9" name="Rectangle 3"/>
          <p:cNvSpPr>
            <a:spLocks noChangeArrowheads="1"/>
          </p:cNvSpPr>
          <p:nvPr/>
        </p:nvSpPr>
        <p:spPr bwMode="auto">
          <a:xfrm>
            <a:off x="3124200" y="6248400"/>
            <a:ext cx="2895600" cy="457200"/>
          </a:xfrm>
          <a:prstGeom prst="rect">
            <a:avLst/>
          </a:prstGeom>
          <a:noFill/>
          <a:ln w="12700">
            <a:noFill/>
            <a:miter lim="800000"/>
            <a:headEnd/>
            <a:tailEnd/>
          </a:ln>
          <a:effectLst/>
        </p:spPr>
        <p:txBody>
          <a:bodyPr wrap="none" anchor="ctr"/>
          <a:lstStyle/>
          <a:p>
            <a:endParaRPr lang="en-US"/>
          </a:p>
        </p:txBody>
      </p:sp>
      <p:sp>
        <p:nvSpPr>
          <p:cNvPr id="11" name="Line 5"/>
          <p:cNvSpPr>
            <a:spLocks noChangeShapeType="1"/>
          </p:cNvSpPr>
          <p:nvPr/>
        </p:nvSpPr>
        <p:spPr bwMode="auto">
          <a:xfrm>
            <a:off x="2427287" y="1165225"/>
            <a:ext cx="2030413" cy="0"/>
          </a:xfrm>
          <a:prstGeom prst="line">
            <a:avLst/>
          </a:prstGeom>
          <a:noFill/>
          <a:ln w="12700">
            <a:solidFill>
              <a:schemeClr val="tx1"/>
            </a:solidFill>
            <a:round/>
            <a:headEnd/>
            <a:tailEnd/>
          </a:ln>
          <a:effectLst/>
        </p:spPr>
        <p:txBody>
          <a:bodyPr wrap="none" anchor="ctr"/>
          <a:lstStyle/>
          <a:p>
            <a:endParaRPr lang="en-US"/>
          </a:p>
        </p:txBody>
      </p:sp>
      <p:sp>
        <p:nvSpPr>
          <p:cNvPr id="12" name="Line 6"/>
          <p:cNvSpPr>
            <a:spLocks noChangeShapeType="1"/>
          </p:cNvSpPr>
          <p:nvPr/>
        </p:nvSpPr>
        <p:spPr bwMode="auto">
          <a:xfrm flipH="1">
            <a:off x="4471987" y="2341562"/>
            <a:ext cx="100013" cy="49213"/>
          </a:xfrm>
          <a:prstGeom prst="line">
            <a:avLst/>
          </a:prstGeom>
          <a:noFill/>
          <a:ln w="12700">
            <a:solidFill>
              <a:schemeClr val="tx1"/>
            </a:solidFill>
            <a:round/>
            <a:headEnd/>
            <a:tailEnd/>
          </a:ln>
          <a:effectLst/>
        </p:spPr>
        <p:txBody>
          <a:bodyPr wrap="none" anchor="ctr"/>
          <a:lstStyle/>
          <a:p>
            <a:endParaRPr lang="en-US"/>
          </a:p>
        </p:txBody>
      </p:sp>
      <p:sp>
        <p:nvSpPr>
          <p:cNvPr id="13" name="Line 7"/>
          <p:cNvSpPr>
            <a:spLocks noChangeShapeType="1"/>
          </p:cNvSpPr>
          <p:nvPr/>
        </p:nvSpPr>
        <p:spPr bwMode="auto">
          <a:xfrm>
            <a:off x="4497387" y="2417762"/>
            <a:ext cx="49213" cy="49213"/>
          </a:xfrm>
          <a:prstGeom prst="line">
            <a:avLst/>
          </a:prstGeom>
          <a:noFill/>
          <a:ln w="12700">
            <a:solidFill>
              <a:schemeClr val="tx1"/>
            </a:solidFill>
            <a:round/>
            <a:headEnd/>
            <a:tailEnd/>
          </a:ln>
          <a:effectLst/>
        </p:spPr>
        <p:txBody>
          <a:bodyPr wrap="none" anchor="ctr"/>
          <a:lstStyle/>
          <a:p>
            <a:endParaRPr lang="en-US"/>
          </a:p>
        </p:txBody>
      </p:sp>
      <p:sp>
        <p:nvSpPr>
          <p:cNvPr id="14" name="Line 8"/>
          <p:cNvSpPr>
            <a:spLocks noChangeShapeType="1"/>
          </p:cNvSpPr>
          <p:nvPr/>
        </p:nvSpPr>
        <p:spPr bwMode="auto">
          <a:xfrm flipH="1">
            <a:off x="4548187" y="2341562"/>
            <a:ext cx="100013" cy="49213"/>
          </a:xfrm>
          <a:prstGeom prst="line">
            <a:avLst/>
          </a:prstGeom>
          <a:noFill/>
          <a:ln w="12700">
            <a:solidFill>
              <a:schemeClr val="tx1"/>
            </a:solidFill>
            <a:round/>
            <a:headEnd/>
            <a:tailEnd/>
          </a:ln>
          <a:effectLst/>
        </p:spPr>
        <p:txBody>
          <a:bodyPr wrap="none" anchor="ctr"/>
          <a:lstStyle/>
          <a:p>
            <a:endParaRPr lang="en-US"/>
          </a:p>
        </p:txBody>
      </p:sp>
      <p:sp>
        <p:nvSpPr>
          <p:cNvPr id="15" name="Line 9"/>
          <p:cNvSpPr>
            <a:spLocks noChangeShapeType="1"/>
          </p:cNvSpPr>
          <p:nvPr/>
        </p:nvSpPr>
        <p:spPr bwMode="auto">
          <a:xfrm>
            <a:off x="4573587" y="2417762"/>
            <a:ext cx="49213" cy="49213"/>
          </a:xfrm>
          <a:prstGeom prst="line">
            <a:avLst/>
          </a:prstGeom>
          <a:noFill/>
          <a:ln w="12700">
            <a:solidFill>
              <a:schemeClr val="tx1"/>
            </a:solidFill>
            <a:round/>
            <a:headEnd/>
            <a:tailEnd/>
          </a:ln>
          <a:effectLst/>
        </p:spPr>
        <p:txBody>
          <a:bodyPr wrap="none" anchor="ctr"/>
          <a:lstStyle/>
          <a:p>
            <a:endParaRPr lang="en-US"/>
          </a:p>
        </p:txBody>
      </p:sp>
      <p:sp>
        <p:nvSpPr>
          <p:cNvPr id="16" name="Rectangle 10"/>
          <p:cNvSpPr>
            <a:spLocks noChangeArrowheads="1"/>
          </p:cNvSpPr>
          <p:nvPr/>
        </p:nvSpPr>
        <p:spPr bwMode="auto">
          <a:xfrm>
            <a:off x="2660650" y="2309812"/>
            <a:ext cx="520700" cy="239713"/>
          </a:xfrm>
          <a:prstGeom prst="rect">
            <a:avLst/>
          </a:prstGeom>
          <a:solidFill>
            <a:srgbClr val="8CF4EA"/>
          </a:solidFill>
          <a:ln w="12700">
            <a:solidFill>
              <a:schemeClr val="tx1"/>
            </a:solidFill>
            <a:miter lim="800000"/>
            <a:headEnd/>
            <a:tailEnd/>
          </a:ln>
          <a:effectLst/>
        </p:spPr>
        <p:txBody>
          <a:bodyPr wrap="none" anchor="ctr"/>
          <a:lstStyle/>
          <a:p>
            <a:endParaRPr lang="en-US"/>
          </a:p>
        </p:txBody>
      </p:sp>
      <p:sp>
        <p:nvSpPr>
          <p:cNvPr id="17" name="Rectangle 11"/>
          <p:cNvSpPr>
            <a:spLocks noChangeArrowheads="1"/>
          </p:cNvSpPr>
          <p:nvPr/>
        </p:nvSpPr>
        <p:spPr bwMode="auto">
          <a:xfrm>
            <a:off x="3422650" y="2303462"/>
            <a:ext cx="520700" cy="246063"/>
          </a:xfrm>
          <a:prstGeom prst="rect">
            <a:avLst/>
          </a:prstGeom>
          <a:solidFill>
            <a:srgbClr val="8CF4EA"/>
          </a:solidFill>
          <a:ln w="12700">
            <a:solidFill>
              <a:schemeClr val="tx1"/>
            </a:solidFill>
            <a:miter lim="800000"/>
            <a:headEnd/>
            <a:tailEnd/>
          </a:ln>
          <a:effectLst/>
        </p:spPr>
        <p:txBody>
          <a:bodyPr wrap="none" anchor="ctr"/>
          <a:lstStyle/>
          <a:p>
            <a:endParaRPr lang="en-US"/>
          </a:p>
        </p:txBody>
      </p:sp>
      <p:grpSp>
        <p:nvGrpSpPr>
          <p:cNvPr id="18" name="Group 12"/>
          <p:cNvGrpSpPr>
            <a:grpSpLocks/>
          </p:cNvGrpSpPr>
          <p:nvPr/>
        </p:nvGrpSpPr>
        <p:grpSpPr bwMode="auto">
          <a:xfrm>
            <a:off x="2120900" y="1801812"/>
            <a:ext cx="69850" cy="593725"/>
            <a:chOff x="1430" y="1292"/>
            <a:chExt cx="44" cy="374"/>
          </a:xfrm>
        </p:grpSpPr>
        <p:sp>
          <p:nvSpPr>
            <p:cNvPr id="19" name="Arc 13"/>
            <p:cNvSpPr>
              <a:spLocks/>
            </p:cNvSpPr>
            <p:nvPr/>
          </p:nvSpPr>
          <p:spPr bwMode="auto">
            <a:xfrm>
              <a:off x="1431" y="1626"/>
              <a:ext cx="43" cy="40"/>
            </a:xfrm>
            <a:custGeom>
              <a:avLst/>
              <a:gdLst>
                <a:gd name="G0" fmla="+- 527 0 0"/>
                <a:gd name="G1" fmla="+- 0 0 0"/>
                <a:gd name="G2" fmla="+- 21600 0 0"/>
                <a:gd name="T0" fmla="*/ 22127 w 22127"/>
                <a:gd name="T1" fmla="*/ 0 h 21600"/>
                <a:gd name="T2" fmla="*/ 0 w 22127"/>
                <a:gd name="T3" fmla="*/ 21594 h 21600"/>
                <a:gd name="T4" fmla="*/ 527 w 22127"/>
                <a:gd name="T5" fmla="*/ 0 h 21600"/>
              </a:gdLst>
              <a:ahLst/>
              <a:cxnLst>
                <a:cxn ang="0">
                  <a:pos x="T0" y="T1"/>
                </a:cxn>
                <a:cxn ang="0">
                  <a:pos x="T2" y="T3"/>
                </a:cxn>
                <a:cxn ang="0">
                  <a:pos x="T4" y="T5"/>
                </a:cxn>
              </a:cxnLst>
              <a:rect l="0" t="0" r="r" b="b"/>
              <a:pathLst>
                <a:path w="22127" h="21600" fill="none" extrusionOk="0">
                  <a:moveTo>
                    <a:pt x="22127" y="0"/>
                  </a:moveTo>
                  <a:cubicBezTo>
                    <a:pt x="22127" y="11929"/>
                    <a:pt x="12456" y="21600"/>
                    <a:pt x="527" y="21600"/>
                  </a:cubicBezTo>
                  <a:cubicBezTo>
                    <a:pt x="351" y="21600"/>
                    <a:pt x="175" y="21597"/>
                    <a:pt x="0" y="21593"/>
                  </a:cubicBezTo>
                </a:path>
                <a:path w="22127" h="21600" stroke="0" extrusionOk="0">
                  <a:moveTo>
                    <a:pt x="22127" y="0"/>
                  </a:moveTo>
                  <a:cubicBezTo>
                    <a:pt x="22127" y="11929"/>
                    <a:pt x="12456" y="21600"/>
                    <a:pt x="527" y="21600"/>
                  </a:cubicBezTo>
                  <a:cubicBezTo>
                    <a:pt x="351" y="21600"/>
                    <a:pt x="175" y="21597"/>
                    <a:pt x="0" y="21593"/>
                  </a:cubicBezTo>
                  <a:lnTo>
                    <a:pt x="527" y="0"/>
                  </a:lnTo>
                  <a:close/>
                </a:path>
              </a:pathLst>
            </a:custGeom>
            <a:noFill/>
            <a:ln w="12700" cap="rnd">
              <a:solidFill>
                <a:schemeClr val="tx1"/>
              </a:solidFill>
              <a:round/>
              <a:headEnd/>
              <a:tailEnd/>
            </a:ln>
            <a:effectLst/>
          </p:spPr>
          <p:txBody>
            <a:bodyPr wrap="none" anchor="ctr"/>
            <a:lstStyle/>
            <a:p>
              <a:endParaRPr lang="en-US"/>
            </a:p>
          </p:txBody>
        </p:sp>
        <p:sp>
          <p:nvSpPr>
            <p:cNvPr id="20" name="Arc 14"/>
            <p:cNvSpPr>
              <a:spLocks/>
            </p:cNvSpPr>
            <p:nvPr/>
          </p:nvSpPr>
          <p:spPr bwMode="auto">
            <a:xfrm>
              <a:off x="1432" y="1292"/>
              <a:ext cx="40" cy="43"/>
            </a:xfrm>
            <a:custGeom>
              <a:avLst/>
              <a:gdLst>
                <a:gd name="G0" fmla="+- 0 0 0"/>
                <a:gd name="G1" fmla="+- 21600 0 0"/>
                <a:gd name="G2" fmla="+- 21600 0 0"/>
                <a:gd name="T0" fmla="*/ 0 w 21594"/>
                <a:gd name="T1" fmla="*/ 0 h 21600"/>
                <a:gd name="T2" fmla="*/ 21594 w 21594"/>
                <a:gd name="T3" fmla="*/ 21085 h 21600"/>
                <a:gd name="T4" fmla="*/ 0 w 21594"/>
                <a:gd name="T5" fmla="*/ 21600 h 21600"/>
              </a:gdLst>
              <a:ahLst/>
              <a:cxnLst>
                <a:cxn ang="0">
                  <a:pos x="T0" y="T1"/>
                </a:cxn>
                <a:cxn ang="0">
                  <a:pos x="T2" y="T3"/>
                </a:cxn>
                <a:cxn ang="0">
                  <a:pos x="T4" y="T5"/>
                </a:cxn>
              </a:cxnLst>
              <a:rect l="0" t="0" r="r" b="b"/>
              <a:pathLst>
                <a:path w="21594" h="21600" fill="none" extrusionOk="0">
                  <a:moveTo>
                    <a:pt x="-1" y="0"/>
                  </a:moveTo>
                  <a:cubicBezTo>
                    <a:pt x="11728" y="0"/>
                    <a:pt x="21314" y="9359"/>
                    <a:pt x="21593" y="21085"/>
                  </a:cubicBezTo>
                </a:path>
                <a:path w="21594" h="21600" stroke="0" extrusionOk="0">
                  <a:moveTo>
                    <a:pt x="-1" y="0"/>
                  </a:moveTo>
                  <a:cubicBezTo>
                    <a:pt x="11728" y="0"/>
                    <a:pt x="21314" y="9359"/>
                    <a:pt x="21593" y="21085"/>
                  </a:cubicBezTo>
                  <a:lnTo>
                    <a:pt x="0" y="21600"/>
                  </a:lnTo>
                  <a:close/>
                </a:path>
              </a:pathLst>
            </a:custGeom>
            <a:noFill/>
            <a:ln w="12700" cap="rnd">
              <a:solidFill>
                <a:schemeClr val="tx1"/>
              </a:solidFill>
              <a:round/>
              <a:headEnd/>
              <a:tailEnd/>
            </a:ln>
            <a:effectLst/>
          </p:spPr>
          <p:txBody>
            <a:bodyPr wrap="none" anchor="ctr"/>
            <a:lstStyle/>
            <a:p>
              <a:endParaRPr lang="en-US"/>
            </a:p>
          </p:txBody>
        </p:sp>
        <p:grpSp>
          <p:nvGrpSpPr>
            <p:cNvPr id="21" name="Group 15"/>
            <p:cNvGrpSpPr>
              <a:grpSpLocks/>
            </p:cNvGrpSpPr>
            <p:nvPr/>
          </p:nvGrpSpPr>
          <p:grpSpPr bwMode="auto">
            <a:xfrm>
              <a:off x="1430" y="1329"/>
              <a:ext cx="43" cy="303"/>
              <a:chOff x="1430" y="1329"/>
              <a:chExt cx="43" cy="303"/>
            </a:xfrm>
          </p:grpSpPr>
          <p:sp>
            <p:nvSpPr>
              <p:cNvPr id="22" name="Arc 16"/>
              <p:cNvSpPr>
                <a:spLocks/>
              </p:cNvSpPr>
              <p:nvPr/>
            </p:nvSpPr>
            <p:spPr bwMode="auto">
              <a:xfrm>
                <a:off x="1432" y="1489"/>
                <a:ext cx="40"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23" name="Arc 17"/>
              <p:cNvSpPr>
                <a:spLocks/>
              </p:cNvSpPr>
              <p:nvPr/>
            </p:nvSpPr>
            <p:spPr bwMode="auto">
              <a:xfrm>
                <a:off x="1432" y="1529"/>
                <a:ext cx="40"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4" name="Arc 18"/>
              <p:cNvSpPr>
                <a:spLocks/>
              </p:cNvSpPr>
              <p:nvPr/>
            </p:nvSpPr>
            <p:spPr bwMode="auto">
              <a:xfrm>
                <a:off x="1432" y="1591"/>
                <a:ext cx="40" cy="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25" name="Arc 19"/>
              <p:cNvSpPr>
                <a:spLocks/>
              </p:cNvSpPr>
              <p:nvPr/>
            </p:nvSpPr>
            <p:spPr bwMode="auto">
              <a:xfrm>
                <a:off x="1431" y="1329"/>
                <a:ext cx="41"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26" name="Arc 20"/>
              <p:cNvSpPr>
                <a:spLocks/>
              </p:cNvSpPr>
              <p:nvPr/>
            </p:nvSpPr>
            <p:spPr bwMode="auto">
              <a:xfrm>
                <a:off x="1432" y="1393"/>
                <a:ext cx="40" cy="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27" name="Arc 21"/>
              <p:cNvSpPr>
                <a:spLocks/>
              </p:cNvSpPr>
              <p:nvPr/>
            </p:nvSpPr>
            <p:spPr bwMode="auto">
              <a:xfrm>
                <a:off x="1430" y="1428"/>
                <a:ext cx="43"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grpSp>
      <p:grpSp>
        <p:nvGrpSpPr>
          <p:cNvPr id="28" name="Group 22"/>
          <p:cNvGrpSpPr>
            <a:grpSpLocks/>
          </p:cNvGrpSpPr>
          <p:nvPr/>
        </p:nvGrpSpPr>
        <p:grpSpPr bwMode="auto">
          <a:xfrm>
            <a:off x="2359025" y="1803400"/>
            <a:ext cx="68262" cy="593725"/>
            <a:chOff x="1581" y="1293"/>
            <a:chExt cx="43" cy="374"/>
          </a:xfrm>
        </p:grpSpPr>
        <p:sp>
          <p:nvSpPr>
            <p:cNvPr id="29" name="Arc 23"/>
            <p:cNvSpPr>
              <a:spLocks/>
            </p:cNvSpPr>
            <p:nvPr/>
          </p:nvSpPr>
          <p:spPr bwMode="auto">
            <a:xfrm>
              <a:off x="1581" y="1627"/>
              <a:ext cx="42" cy="40"/>
            </a:xfrm>
            <a:custGeom>
              <a:avLst/>
              <a:gdLst>
                <a:gd name="G0" fmla="+- 21600 0 0"/>
                <a:gd name="G1" fmla="+- 554 0 0"/>
                <a:gd name="G2" fmla="+- 21600 0 0"/>
                <a:gd name="T0" fmla="*/ 21072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72" y="22147"/>
                  </a:moveTo>
                  <a:cubicBezTo>
                    <a:pt x="9351" y="21860"/>
                    <a:pt x="0" y="12277"/>
                    <a:pt x="0" y="554"/>
                  </a:cubicBezTo>
                  <a:cubicBezTo>
                    <a:pt x="-1" y="369"/>
                    <a:pt x="2" y="184"/>
                    <a:pt x="7" y="0"/>
                  </a:cubicBezTo>
                </a:path>
                <a:path w="21600" h="22148" stroke="0" extrusionOk="0">
                  <a:moveTo>
                    <a:pt x="21072" y="22147"/>
                  </a:moveTo>
                  <a:cubicBezTo>
                    <a:pt x="9351" y="21860"/>
                    <a:pt x="0" y="12277"/>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30" name="Arc 24"/>
            <p:cNvSpPr>
              <a:spLocks/>
            </p:cNvSpPr>
            <p:nvPr/>
          </p:nvSpPr>
          <p:spPr bwMode="auto">
            <a:xfrm>
              <a:off x="1583" y="1293"/>
              <a:ext cx="40" cy="42"/>
            </a:xfrm>
            <a:custGeom>
              <a:avLst/>
              <a:gdLst>
                <a:gd name="G0" fmla="+- 21594 0 0"/>
                <a:gd name="G1" fmla="+- 21593 0 0"/>
                <a:gd name="G2" fmla="+- 21600 0 0"/>
                <a:gd name="T0" fmla="*/ 0 w 21594"/>
                <a:gd name="T1" fmla="*/ 21079 h 21593"/>
                <a:gd name="T2" fmla="*/ 21054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79"/>
                  </a:moveTo>
                  <a:cubicBezTo>
                    <a:pt x="274" y="9562"/>
                    <a:pt x="9537" y="287"/>
                    <a:pt x="21053" y="-1"/>
                  </a:cubicBezTo>
                </a:path>
                <a:path w="21594" h="21593" stroke="0" extrusionOk="0">
                  <a:moveTo>
                    <a:pt x="0" y="21079"/>
                  </a:moveTo>
                  <a:cubicBezTo>
                    <a:pt x="274" y="9562"/>
                    <a:pt x="9537" y="287"/>
                    <a:pt x="21053" y="-1"/>
                  </a:cubicBezTo>
                  <a:lnTo>
                    <a:pt x="21594" y="21593"/>
                  </a:lnTo>
                  <a:close/>
                </a:path>
              </a:pathLst>
            </a:custGeom>
            <a:noFill/>
            <a:ln w="12700" cap="rnd">
              <a:solidFill>
                <a:schemeClr val="tx1"/>
              </a:solidFill>
              <a:round/>
              <a:headEnd/>
              <a:tailEnd/>
            </a:ln>
            <a:effectLst/>
          </p:spPr>
          <p:txBody>
            <a:bodyPr wrap="none" anchor="ctr"/>
            <a:lstStyle/>
            <a:p>
              <a:endParaRPr lang="en-US"/>
            </a:p>
          </p:txBody>
        </p:sp>
        <p:grpSp>
          <p:nvGrpSpPr>
            <p:cNvPr id="31" name="Group 25"/>
            <p:cNvGrpSpPr>
              <a:grpSpLocks/>
            </p:cNvGrpSpPr>
            <p:nvPr/>
          </p:nvGrpSpPr>
          <p:grpSpPr bwMode="auto">
            <a:xfrm>
              <a:off x="1581" y="1330"/>
              <a:ext cx="43" cy="302"/>
              <a:chOff x="1581" y="1330"/>
              <a:chExt cx="43" cy="302"/>
            </a:xfrm>
          </p:grpSpPr>
          <p:sp>
            <p:nvSpPr>
              <p:cNvPr id="32" name="Arc 26"/>
              <p:cNvSpPr>
                <a:spLocks/>
              </p:cNvSpPr>
              <p:nvPr/>
            </p:nvSpPr>
            <p:spPr bwMode="auto">
              <a:xfrm>
                <a:off x="1584" y="1491"/>
                <a:ext cx="39" cy="42"/>
              </a:xfrm>
              <a:custGeom>
                <a:avLst/>
                <a:gdLst>
                  <a:gd name="G0" fmla="+- 21594 0 0"/>
                  <a:gd name="G1" fmla="+- 21593 0 0"/>
                  <a:gd name="G2" fmla="+- 21600 0 0"/>
                  <a:gd name="T0" fmla="*/ 0 w 21594"/>
                  <a:gd name="T1" fmla="*/ 21079 h 21593"/>
                  <a:gd name="T2" fmla="*/ 21040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79"/>
                    </a:moveTo>
                    <a:cubicBezTo>
                      <a:pt x="274" y="9567"/>
                      <a:pt x="9529" y="295"/>
                      <a:pt x="21040" y="0"/>
                    </a:cubicBezTo>
                  </a:path>
                  <a:path w="21594" h="21593" stroke="0" extrusionOk="0">
                    <a:moveTo>
                      <a:pt x="0" y="21079"/>
                    </a:moveTo>
                    <a:cubicBezTo>
                      <a:pt x="274" y="9567"/>
                      <a:pt x="9529" y="295"/>
                      <a:pt x="21040" y="0"/>
                    </a:cubicBezTo>
                    <a:lnTo>
                      <a:pt x="21594" y="21593"/>
                    </a:lnTo>
                    <a:close/>
                  </a:path>
                </a:pathLst>
              </a:custGeom>
              <a:noFill/>
              <a:ln w="12700" cap="rnd">
                <a:solidFill>
                  <a:schemeClr val="tx1"/>
                </a:solidFill>
                <a:round/>
                <a:headEnd/>
                <a:tailEnd/>
              </a:ln>
              <a:effectLst/>
            </p:spPr>
            <p:txBody>
              <a:bodyPr wrap="none" anchor="ctr"/>
              <a:lstStyle/>
              <a:p>
                <a:endParaRPr lang="en-US"/>
              </a:p>
            </p:txBody>
          </p:sp>
          <p:sp>
            <p:nvSpPr>
              <p:cNvPr id="33" name="Arc 27"/>
              <p:cNvSpPr>
                <a:spLocks/>
              </p:cNvSpPr>
              <p:nvPr/>
            </p:nvSpPr>
            <p:spPr bwMode="auto">
              <a:xfrm>
                <a:off x="1582" y="1529"/>
                <a:ext cx="41" cy="40"/>
              </a:xfrm>
              <a:custGeom>
                <a:avLst/>
                <a:gdLst>
                  <a:gd name="G0" fmla="+- 21600 0 0"/>
                  <a:gd name="G1" fmla="+- 554 0 0"/>
                  <a:gd name="G2" fmla="+- 21600 0 0"/>
                  <a:gd name="T0" fmla="*/ 21059 w 21600"/>
                  <a:gd name="T1" fmla="*/ 22147 h 22147"/>
                  <a:gd name="T2" fmla="*/ 7 w 21600"/>
                  <a:gd name="T3" fmla="*/ 0 h 22147"/>
                  <a:gd name="T4" fmla="*/ 21600 w 21600"/>
                  <a:gd name="T5" fmla="*/ 554 h 22147"/>
                </a:gdLst>
                <a:ahLst/>
                <a:cxnLst>
                  <a:cxn ang="0">
                    <a:pos x="T0" y="T1"/>
                  </a:cxn>
                  <a:cxn ang="0">
                    <a:pos x="T2" y="T3"/>
                  </a:cxn>
                  <a:cxn ang="0">
                    <a:pos x="T4" y="T5"/>
                  </a:cxn>
                </a:cxnLst>
                <a:rect l="0" t="0" r="r" b="b"/>
                <a:pathLst>
                  <a:path w="21600" h="22147" fill="none" extrusionOk="0">
                    <a:moveTo>
                      <a:pt x="21058" y="22147"/>
                    </a:moveTo>
                    <a:cubicBezTo>
                      <a:pt x="9344" y="21853"/>
                      <a:pt x="0" y="12272"/>
                      <a:pt x="0" y="554"/>
                    </a:cubicBezTo>
                    <a:cubicBezTo>
                      <a:pt x="-1" y="369"/>
                      <a:pt x="2" y="184"/>
                      <a:pt x="7" y="0"/>
                    </a:cubicBezTo>
                  </a:path>
                  <a:path w="21600" h="22147" stroke="0" extrusionOk="0">
                    <a:moveTo>
                      <a:pt x="21058" y="22147"/>
                    </a:moveTo>
                    <a:cubicBezTo>
                      <a:pt x="9344" y="21853"/>
                      <a:pt x="0" y="1227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34" name="Arc 28"/>
              <p:cNvSpPr>
                <a:spLocks/>
              </p:cNvSpPr>
              <p:nvPr/>
            </p:nvSpPr>
            <p:spPr bwMode="auto">
              <a:xfrm>
                <a:off x="1583" y="1591"/>
                <a:ext cx="40" cy="41"/>
              </a:xfrm>
              <a:custGeom>
                <a:avLst/>
                <a:gdLst>
                  <a:gd name="G0" fmla="+- 21594 0 0"/>
                  <a:gd name="G1" fmla="+- 21593 0 0"/>
                  <a:gd name="G2" fmla="+- 21600 0 0"/>
                  <a:gd name="T0" fmla="*/ 0 w 21594"/>
                  <a:gd name="T1" fmla="*/ 21066 h 21593"/>
                  <a:gd name="T2" fmla="*/ 21054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66"/>
                    </a:moveTo>
                    <a:cubicBezTo>
                      <a:pt x="281" y="9554"/>
                      <a:pt x="9542" y="287"/>
                      <a:pt x="21053" y="-1"/>
                    </a:cubicBezTo>
                  </a:path>
                  <a:path w="21594" h="21593" stroke="0" extrusionOk="0">
                    <a:moveTo>
                      <a:pt x="0" y="21066"/>
                    </a:moveTo>
                    <a:cubicBezTo>
                      <a:pt x="281" y="9554"/>
                      <a:pt x="9542" y="287"/>
                      <a:pt x="21053" y="-1"/>
                    </a:cubicBezTo>
                    <a:lnTo>
                      <a:pt x="21594" y="21593"/>
                    </a:lnTo>
                    <a:close/>
                  </a:path>
                </a:pathLst>
              </a:custGeom>
              <a:noFill/>
              <a:ln w="12700" cap="rnd">
                <a:solidFill>
                  <a:schemeClr val="tx1"/>
                </a:solidFill>
                <a:round/>
                <a:headEnd/>
                <a:tailEnd/>
              </a:ln>
              <a:effectLst/>
            </p:spPr>
            <p:txBody>
              <a:bodyPr wrap="none" anchor="ctr"/>
              <a:lstStyle/>
              <a:p>
                <a:endParaRPr lang="en-US"/>
              </a:p>
            </p:txBody>
          </p:sp>
          <p:sp>
            <p:nvSpPr>
              <p:cNvPr id="35" name="Arc 29"/>
              <p:cNvSpPr>
                <a:spLocks/>
              </p:cNvSpPr>
              <p:nvPr/>
            </p:nvSpPr>
            <p:spPr bwMode="auto">
              <a:xfrm>
                <a:off x="1582" y="1330"/>
                <a:ext cx="41" cy="40"/>
              </a:xfrm>
              <a:custGeom>
                <a:avLst/>
                <a:gdLst>
                  <a:gd name="G0" fmla="+- 21600 0 0"/>
                  <a:gd name="G1" fmla="+- 554 0 0"/>
                  <a:gd name="G2" fmla="+- 21600 0 0"/>
                  <a:gd name="T0" fmla="*/ 21059 w 21600"/>
                  <a:gd name="T1" fmla="*/ 22147 h 22147"/>
                  <a:gd name="T2" fmla="*/ 7 w 21600"/>
                  <a:gd name="T3" fmla="*/ 0 h 22147"/>
                  <a:gd name="T4" fmla="*/ 21600 w 21600"/>
                  <a:gd name="T5" fmla="*/ 554 h 22147"/>
                </a:gdLst>
                <a:ahLst/>
                <a:cxnLst>
                  <a:cxn ang="0">
                    <a:pos x="T0" y="T1"/>
                  </a:cxn>
                  <a:cxn ang="0">
                    <a:pos x="T2" y="T3"/>
                  </a:cxn>
                  <a:cxn ang="0">
                    <a:pos x="T4" y="T5"/>
                  </a:cxn>
                </a:cxnLst>
                <a:rect l="0" t="0" r="r" b="b"/>
                <a:pathLst>
                  <a:path w="21600" h="22147" fill="none" extrusionOk="0">
                    <a:moveTo>
                      <a:pt x="21058" y="22147"/>
                    </a:moveTo>
                    <a:cubicBezTo>
                      <a:pt x="9344" y="21853"/>
                      <a:pt x="0" y="12272"/>
                      <a:pt x="0" y="554"/>
                    </a:cubicBezTo>
                    <a:cubicBezTo>
                      <a:pt x="-1" y="369"/>
                      <a:pt x="2" y="184"/>
                      <a:pt x="7" y="0"/>
                    </a:cubicBezTo>
                  </a:path>
                  <a:path w="21600" h="22147" stroke="0" extrusionOk="0">
                    <a:moveTo>
                      <a:pt x="21058" y="22147"/>
                    </a:moveTo>
                    <a:cubicBezTo>
                      <a:pt x="9344" y="21853"/>
                      <a:pt x="0" y="1227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36" name="Arc 30"/>
              <p:cNvSpPr>
                <a:spLocks/>
              </p:cNvSpPr>
              <p:nvPr/>
            </p:nvSpPr>
            <p:spPr bwMode="auto">
              <a:xfrm>
                <a:off x="1584" y="1394"/>
                <a:ext cx="39" cy="40"/>
              </a:xfrm>
              <a:custGeom>
                <a:avLst/>
                <a:gdLst>
                  <a:gd name="G0" fmla="+- 21593 0 0"/>
                  <a:gd name="G1" fmla="+- 21593 0 0"/>
                  <a:gd name="G2" fmla="+- 21600 0 0"/>
                  <a:gd name="T0" fmla="*/ 0 w 21593"/>
                  <a:gd name="T1" fmla="*/ 21053 h 21593"/>
                  <a:gd name="T2" fmla="*/ 21039 w 21593"/>
                  <a:gd name="T3" fmla="*/ 0 h 21593"/>
                  <a:gd name="T4" fmla="*/ 21593 w 21593"/>
                  <a:gd name="T5" fmla="*/ 21593 h 21593"/>
                </a:gdLst>
                <a:ahLst/>
                <a:cxnLst>
                  <a:cxn ang="0">
                    <a:pos x="T0" y="T1"/>
                  </a:cxn>
                  <a:cxn ang="0">
                    <a:pos x="T2" y="T3"/>
                  </a:cxn>
                  <a:cxn ang="0">
                    <a:pos x="T4" y="T5"/>
                  </a:cxn>
                </a:cxnLst>
                <a:rect l="0" t="0" r="r" b="b"/>
                <a:pathLst>
                  <a:path w="21593" h="21593" fill="none" extrusionOk="0">
                    <a:moveTo>
                      <a:pt x="-1" y="21052"/>
                    </a:moveTo>
                    <a:cubicBezTo>
                      <a:pt x="287" y="9552"/>
                      <a:pt x="9538" y="295"/>
                      <a:pt x="21039" y="0"/>
                    </a:cubicBezTo>
                  </a:path>
                  <a:path w="21593" h="21593" stroke="0" extrusionOk="0">
                    <a:moveTo>
                      <a:pt x="-1" y="21052"/>
                    </a:moveTo>
                    <a:cubicBezTo>
                      <a:pt x="287" y="9552"/>
                      <a:pt x="9538" y="295"/>
                      <a:pt x="21039" y="0"/>
                    </a:cubicBezTo>
                    <a:lnTo>
                      <a:pt x="21593" y="21593"/>
                    </a:lnTo>
                    <a:close/>
                  </a:path>
                </a:pathLst>
              </a:custGeom>
              <a:noFill/>
              <a:ln w="12700" cap="rnd">
                <a:solidFill>
                  <a:schemeClr val="tx1"/>
                </a:solidFill>
                <a:round/>
                <a:headEnd/>
                <a:tailEnd/>
              </a:ln>
              <a:effectLst/>
            </p:spPr>
            <p:txBody>
              <a:bodyPr wrap="none" anchor="ctr"/>
              <a:lstStyle/>
              <a:p>
                <a:endParaRPr lang="en-US"/>
              </a:p>
            </p:txBody>
          </p:sp>
          <p:sp>
            <p:nvSpPr>
              <p:cNvPr id="37" name="Arc 31"/>
              <p:cNvSpPr>
                <a:spLocks/>
              </p:cNvSpPr>
              <p:nvPr/>
            </p:nvSpPr>
            <p:spPr bwMode="auto">
              <a:xfrm>
                <a:off x="1581" y="1429"/>
                <a:ext cx="43" cy="40"/>
              </a:xfrm>
              <a:custGeom>
                <a:avLst/>
                <a:gdLst>
                  <a:gd name="G0" fmla="+- 21600 0 0"/>
                  <a:gd name="G1" fmla="+- 554 0 0"/>
                  <a:gd name="G2" fmla="+- 21600 0 0"/>
                  <a:gd name="T0" fmla="*/ 21085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85" y="22147"/>
                    </a:moveTo>
                    <a:cubicBezTo>
                      <a:pt x="9359" y="21868"/>
                      <a:pt x="0" y="12282"/>
                      <a:pt x="0" y="554"/>
                    </a:cubicBezTo>
                    <a:cubicBezTo>
                      <a:pt x="-1" y="369"/>
                      <a:pt x="2" y="184"/>
                      <a:pt x="7" y="0"/>
                    </a:cubicBezTo>
                  </a:path>
                  <a:path w="21600" h="22148" stroke="0" extrusionOk="0">
                    <a:moveTo>
                      <a:pt x="21085" y="22147"/>
                    </a:moveTo>
                    <a:cubicBezTo>
                      <a:pt x="9359" y="21868"/>
                      <a:pt x="0" y="1228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grpSp>
      </p:grpSp>
      <p:sp>
        <p:nvSpPr>
          <p:cNvPr id="38" name="Line 32"/>
          <p:cNvSpPr>
            <a:spLocks noChangeShapeType="1"/>
          </p:cNvSpPr>
          <p:nvPr/>
        </p:nvSpPr>
        <p:spPr bwMode="auto">
          <a:xfrm>
            <a:off x="2439987" y="2403475"/>
            <a:ext cx="201613" cy="0"/>
          </a:xfrm>
          <a:prstGeom prst="line">
            <a:avLst/>
          </a:prstGeom>
          <a:noFill/>
          <a:ln w="12700">
            <a:solidFill>
              <a:schemeClr val="tx1"/>
            </a:solidFill>
            <a:round/>
            <a:headEnd/>
            <a:tailEnd/>
          </a:ln>
          <a:effectLst/>
        </p:spPr>
        <p:txBody>
          <a:bodyPr wrap="none" anchor="ctr"/>
          <a:lstStyle/>
          <a:p>
            <a:endParaRPr lang="en-US"/>
          </a:p>
        </p:txBody>
      </p:sp>
      <p:sp>
        <p:nvSpPr>
          <p:cNvPr id="39" name="Line 33"/>
          <p:cNvSpPr>
            <a:spLocks noChangeShapeType="1"/>
          </p:cNvSpPr>
          <p:nvPr/>
        </p:nvSpPr>
        <p:spPr bwMode="auto">
          <a:xfrm>
            <a:off x="3201987" y="2403475"/>
            <a:ext cx="201613" cy="0"/>
          </a:xfrm>
          <a:prstGeom prst="line">
            <a:avLst/>
          </a:prstGeom>
          <a:noFill/>
          <a:ln w="12700">
            <a:solidFill>
              <a:schemeClr val="tx1"/>
            </a:solidFill>
            <a:round/>
            <a:headEnd/>
            <a:tailEnd/>
          </a:ln>
          <a:effectLst/>
        </p:spPr>
        <p:txBody>
          <a:bodyPr wrap="none" anchor="ctr"/>
          <a:lstStyle/>
          <a:p>
            <a:endParaRPr lang="en-US"/>
          </a:p>
        </p:txBody>
      </p:sp>
      <p:sp>
        <p:nvSpPr>
          <p:cNvPr id="40" name="Line 34"/>
          <p:cNvSpPr>
            <a:spLocks noChangeShapeType="1"/>
          </p:cNvSpPr>
          <p:nvPr/>
        </p:nvSpPr>
        <p:spPr bwMode="auto">
          <a:xfrm>
            <a:off x="3963987" y="2403475"/>
            <a:ext cx="506413" cy="0"/>
          </a:xfrm>
          <a:prstGeom prst="line">
            <a:avLst/>
          </a:prstGeom>
          <a:noFill/>
          <a:ln w="12700">
            <a:solidFill>
              <a:schemeClr val="tx1"/>
            </a:solidFill>
            <a:round/>
            <a:headEnd/>
            <a:tailEnd/>
          </a:ln>
          <a:effectLst/>
        </p:spPr>
        <p:txBody>
          <a:bodyPr wrap="none" anchor="ctr"/>
          <a:lstStyle/>
          <a:p>
            <a:endParaRPr lang="en-US"/>
          </a:p>
        </p:txBody>
      </p:sp>
      <p:sp>
        <p:nvSpPr>
          <p:cNvPr id="41" name="Rectangle 35"/>
          <p:cNvSpPr>
            <a:spLocks noChangeArrowheads="1"/>
          </p:cNvSpPr>
          <p:nvPr/>
        </p:nvSpPr>
        <p:spPr bwMode="auto">
          <a:xfrm>
            <a:off x="2787650" y="2293937"/>
            <a:ext cx="290512"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R</a:t>
            </a:r>
          </a:p>
        </p:txBody>
      </p:sp>
      <p:sp>
        <p:nvSpPr>
          <p:cNvPr id="42" name="Rectangle 36"/>
          <p:cNvSpPr>
            <a:spLocks noChangeArrowheads="1"/>
          </p:cNvSpPr>
          <p:nvPr/>
        </p:nvSpPr>
        <p:spPr bwMode="auto">
          <a:xfrm>
            <a:off x="3565525" y="2289175"/>
            <a:ext cx="193675" cy="271462"/>
          </a:xfrm>
          <a:prstGeom prst="rect">
            <a:avLst/>
          </a:prstGeom>
          <a:noFill/>
          <a:ln w="12700">
            <a:noFill/>
            <a:miter lim="800000"/>
            <a:headEnd/>
            <a:tailEnd/>
          </a:ln>
          <a:effectLst/>
        </p:spPr>
        <p:txBody>
          <a:bodyPr lIns="90488" tIns="44450" rIns="90488" bIns="44450">
            <a:spAutoFit/>
          </a:bodyPr>
          <a:lstStyle/>
          <a:p>
            <a:pPr eaLnBrk="0" hangingPunct="0">
              <a:lnSpc>
                <a:spcPct val="100000"/>
              </a:lnSpc>
              <a:spcBef>
                <a:spcPct val="0"/>
              </a:spcBef>
              <a:buClrTx/>
              <a:buFontTx/>
              <a:buNone/>
            </a:pPr>
            <a:r>
              <a:rPr kumimoji="1" lang="en-US" sz="1200">
                <a:latin typeface="Arial" charset="0"/>
              </a:rPr>
              <a:t>L</a:t>
            </a:r>
          </a:p>
        </p:txBody>
      </p:sp>
      <p:sp>
        <p:nvSpPr>
          <p:cNvPr id="44" name="Line 38"/>
          <p:cNvSpPr>
            <a:spLocks noChangeShapeType="1"/>
          </p:cNvSpPr>
          <p:nvPr/>
        </p:nvSpPr>
        <p:spPr bwMode="auto">
          <a:xfrm>
            <a:off x="4484687" y="1179512"/>
            <a:ext cx="49213" cy="49213"/>
          </a:xfrm>
          <a:prstGeom prst="line">
            <a:avLst/>
          </a:prstGeom>
          <a:noFill/>
          <a:ln w="12700">
            <a:solidFill>
              <a:schemeClr val="tx1"/>
            </a:solidFill>
            <a:round/>
            <a:headEnd/>
            <a:tailEnd/>
          </a:ln>
          <a:effectLst/>
        </p:spPr>
        <p:txBody>
          <a:bodyPr wrap="none" anchor="ctr"/>
          <a:lstStyle/>
          <a:p>
            <a:endParaRPr lang="en-US"/>
          </a:p>
        </p:txBody>
      </p:sp>
      <p:sp>
        <p:nvSpPr>
          <p:cNvPr id="46" name="Line 40"/>
          <p:cNvSpPr>
            <a:spLocks noChangeShapeType="1"/>
          </p:cNvSpPr>
          <p:nvPr/>
        </p:nvSpPr>
        <p:spPr bwMode="auto">
          <a:xfrm>
            <a:off x="4560887" y="1179512"/>
            <a:ext cx="49213" cy="49213"/>
          </a:xfrm>
          <a:prstGeom prst="line">
            <a:avLst/>
          </a:prstGeom>
          <a:noFill/>
          <a:ln w="12700">
            <a:solidFill>
              <a:schemeClr val="tx1"/>
            </a:solidFill>
            <a:round/>
            <a:headEnd/>
            <a:tailEnd/>
          </a:ln>
          <a:effectLst/>
        </p:spPr>
        <p:txBody>
          <a:bodyPr wrap="none" anchor="ctr"/>
          <a:lstStyle/>
          <a:p>
            <a:endParaRPr lang="en-US"/>
          </a:p>
        </p:txBody>
      </p:sp>
      <p:sp>
        <p:nvSpPr>
          <p:cNvPr id="47" name="Rectangle 41"/>
          <p:cNvSpPr>
            <a:spLocks noChangeArrowheads="1"/>
          </p:cNvSpPr>
          <p:nvPr/>
        </p:nvSpPr>
        <p:spPr bwMode="auto">
          <a:xfrm>
            <a:off x="1289050" y="2271712"/>
            <a:ext cx="520700" cy="234950"/>
          </a:xfrm>
          <a:prstGeom prst="rect">
            <a:avLst/>
          </a:prstGeom>
          <a:solidFill>
            <a:srgbClr val="8CF4EA"/>
          </a:solidFill>
          <a:ln w="12700">
            <a:solidFill>
              <a:schemeClr val="tx1"/>
            </a:solidFill>
            <a:miter lim="800000"/>
            <a:headEnd/>
            <a:tailEnd/>
          </a:ln>
          <a:effectLst/>
        </p:spPr>
        <p:txBody>
          <a:bodyPr wrap="none" anchor="ctr"/>
          <a:lstStyle/>
          <a:p>
            <a:endParaRPr lang="en-US"/>
          </a:p>
        </p:txBody>
      </p:sp>
      <p:sp>
        <p:nvSpPr>
          <p:cNvPr id="48" name="Line 42"/>
          <p:cNvSpPr>
            <a:spLocks noChangeShapeType="1"/>
          </p:cNvSpPr>
          <p:nvPr/>
        </p:nvSpPr>
        <p:spPr bwMode="auto">
          <a:xfrm flipH="1">
            <a:off x="1804987" y="2403475"/>
            <a:ext cx="328613" cy="0"/>
          </a:xfrm>
          <a:prstGeom prst="line">
            <a:avLst/>
          </a:prstGeom>
          <a:noFill/>
          <a:ln w="12700">
            <a:solidFill>
              <a:schemeClr val="tx1"/>
            </a:solidFill>
            <a:round/>
            <a:headEnd/>
            <a:tailEnd/>
          </a:ln>
          <a:effectLst/>
        </p:spPr>
        <p:txBody>
          <a:bodyPr wrap="none" anchor="ctr"/>
          <a:lstStyle/>
          <a:p>
            <a:endParaRPr lang="en-US"/>
          </a:p>
        </p:txBody>
      </p:sp>
      <p:sp>
        <p:nvSpPr>
          <p:cNvPr id="49" name="Line 43"/>
          <p:cNvSpPr>
            <a:spLocks noChangeShapeType="1"/>
          </p:cNvSpPr>
          <p:nvPr/>
        </p:nvSpPr>
        <p:spPr bwMode="auto">
          <a:xfrm flipH="1">
            <a:off x="955675" y="1146175"/>
            <a:ext cx="1184275" cy="1587"/>
          </a:xfrm>
          <a:prstGeom prst="line">
            <a:avLst/>
          </a:prstGeom>
          <a:noFill/>
          <a:ln w="12700">
            <a:solidFill>
              <a:schemeClr val="tx1"/>
            </a:solidFill>
            <a:round/>
            <a:headEnd/>
            <a:tailEnd/>
          </a:ln>
          <a:effectLst/>
        </p:spPr>
        <p:txBody>
          <a:bodyPr wrap="none" anchor="ctr"/>
          <a:lstStyle/>
          <a:p>
            <a:endParaRPr lang="en-US"/>
          </a:p>
        </p:txBody>
      </p:sp>
      <p:sp>
        <p:nvSpPr>
          <p:cNvPr id="50" name="Rectangle 44"/>
          <p:cNvSpPr>
            <a:spLocks noChangeArrowheads="1"/>
          </p:cNvSpPr>
          <p:nvPr/>
        </p:nvSpPr>
        <p:spPr bwMode="auto">
          <a:xfrm>
            <a:off x="1416050" y="2255837"/>
            <a:ext cx="290512"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R</a:t>
            </a:r>
          </a:p>
        </p:txBody>
      </p:sp>
      <p:sp>
        <p:nvSpPr>
          <p:cNvPr id="51" name="Rectangle 45"/>
          <p:cNvSpPr>
            <a:spLocks noChangeArrowheads="1"/>
          </p:cNvSpPr>
          <p:nvPr/>
        </p:nvSpPr>
        <p:spPr bwMode="auto">
          <a:xfrm>
            <a:off x="4991100" y="1520825"/>
            <a:ext cx="673100" cy="444500"/>
          </a:xfrm>
          <a:prstGeom prst="rect">
            <a:avLst/>
          </a:prstGeom>
          <a:solidFill>
            <a:schemeClr val="accent2"/>
          </a:solidFill>
          <a:ln w="12700">
            <a:solidFill>
              <a:schemeClr val="tx1"/>
            </a:solidFill>
            <a:miter lim="800000"/>
            <a:headEnd/>
            <a:tailEnd/>
          </a:ln>
          <a:effectLst/>
        </p:spPr>
        <p:txBody>
          <a:bodyPr wrap="none" anchor="ctr"/>
          <a:lstStyle/>
          <a:p>
            <a:endParaRPr lang="en-US"/>
          </a:p>
        </p:txBody>
      </p:sp>
      <p:sp>
        <p:nvSpPr>
          <p:cNvPr id="52" name="Rectangle 46"/>
          <p:cNvSpPr>
            <a:spLocks noChangeArrowheads="1"/>
          </p:cNvSpPr>
          <p:nvPr/>
        </p:nvSpPr>
        <p:spPr bwMode="auto">
          <a:xfrm>
            <a:off x="5099050" y="1604962"/>
            <a:ext cx="493712"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DUT</a:t>
            </a:r>
          </a:p>
        </p:txBody>
      </p:sp>
      <p:sp>
        <p:nvSpPr>
          <p:cNvPr id="53" name="Freeform 47"/>
          <p:cNvSpPr>
            <a:spLocks/>
          </p:cNvSpPr>
          <p:nvPr/>
        </p:nvSpPr>
        <p:spPr bwMode="auto">
          <a:xfrm>
            <a:off x="4546600" y="1165225"/>
            <a:ext cx="771525" cy="352425"/>
          </a:xfrm>
          <a:custGeom>
            <a:avLst/>
            <a:gdLst/>
            <a:ahLst/>
            <a:cxnLst>
              <a:cxn ang="0">
                <a:pos x="0" y="0"/>
              </a:cxn>
              <a:cxn ang="0">
                <a:pos x="485" y="0"/>
              </a:cxn>
              <a:cxn ang="0">
                <a:pos x="485" y="221"/>
              </a:cxn>
            </a:cxnLst>
            <a:rect l="0" t="0" r="r" b="b"/>
            <a:pathLst>
              <a:path w="486" h="222">
                <a:moveTo>
                  <a:pt x="0" y="0"/>
                </a:moveTo>
                <a:lnTo>
                  <a:pt x="485" y="0"/>
                </a:lnTo>
                <a:lnTo>
                  <a:pt x="485" y="22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54" name="Freeform 48"/>
          <p:cNvSpPr>
            <a:spLocks/>
          </p:cNvSpPr>
          <p:nvPr/>
        </p:nvSpPr>
        <p:spPr bwMode="auto">
          <a:xfrm>
            <a:off x="4559300" y="1973262"/>
            <a:ext cx="758825" cy="431800"/>
          </a:xfrm>
          <a:custGeom>
            <a:avLst/>
            <a:gdLst/>
            <a:ahLst/>
            <a:cxnLst>
              <a:cxn ang="0">
                <a:pos x="0" y="271"/>
              </a:cxn>
              <a:cxn ang="0">
                <a:pos x="477" y="271"/>
              </a:cxn>
              <a:cxn ang="0">
                <a:pos x="477" y="0"/>
              </a:cxn>
            </a:cxnLst>
            <a:rect l="0" t="0" r="r" b="b"/>
            <a:pathLst>
              <a:path w="478" h="272">
                <a:moveTo>
                  <a:pt x="0" y="271"/>
                </a:moveTo>
                <a:lnTo>
                  <a:pt x="477" y="271"/>
                </a:lnTo>
                <a:lnTo>
                  <a:pt x="477" y="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55" name="Rectangle 49"/>
          <p:cNvSpPr>
            <a:spLocks noChangeArrowheads="1"/>
          </p:cNvSpPr>
          <p:nvPr/>
        </p:nvSpPr>
        <p:spPr bwMode="auto">
          <a:xfrm>
            <a:off x="4648200" y="762000"/>
            <a:ext cx="392113"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dirty="0">
                <a:latin typeface="Arial" charset="0"/>
              </a:rPr>
              <a:t>HV</a:t>
            </a:r>
          </a:p>
        </p:txBody>
      </p:sp>
      <p:sp>
        <p:nvSpPr>
          <p:cNvPr id="56" name="Rectangle 50"/>
          <p:cNvSpPr>
            <a:spLocks noChangeArrowheads="1"/>
          </p:cNvSpPr>
          <p:nvPr/>
        </p:nvSpPr>
        <p:spPr bwMode="auto">
          <a:xfrm>
            <a:off x="4643437" y="2465387"/>
            <a:ext cx="493713"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RTN</a:t>
            </a:r>
          </a:p>
        </p:txBody>
      </p:sp>
      <p:sp>
        <p:nvSpPr>
          <p:cNvPr id="57" name="Rectangle 51"/>
          <p:cNvSpPr>
            <a:spLocks noChangeArrowheads="1"/>
          </p:cNvSpPr>
          <p:nvPr/>
        </p:nvSpPr>
        <p:spPr bwMode="auto">
          <a:xfrm>
            <a:off x="4114800" y="3124200"/>
            <a:ext cx="1595437" cy="515937"/>
          </a:xfrm>
          <a:prstGeom prst="rect">
            <a:avLst/>
          </a:prstGeom>
          <a:solidFill>
            <a:srgbClr val="C1CEFF"/>
          </a:solidFill>
          <a:ln w="12700">
            <a:solidFill>
              <a:schemeClr val="tx1"/>
            </a:solidFill>
            <a:miter lim="800000"/>
            <a:headEnd/>
            <a:tailEnd/>
          </a:ln>
          <a:effectLst/>
        </p:spPr>
        <p:txBody>
          <a:bodyPr wrap="none" anchor="ctr"/>
          <a:lstStyle/>
          <a:p>
            <a:endParaRPr lang="en-US"/>
          </a:p>
        </p:txBody>
      </p:sp>
      <p:sp>
        <p:nvSpPr>
          <p:cNvPr id="58" name="Rectangle 52"/>
          <p:cNvSpPr>
            <a:spLocks noChangeArrowheads="1"/>
          </p:cNvSpPr>
          <p:nvPr/>
        </p:nvSpPr>
        <p:spPr bwMode="auto">
          <a:xfrm>
            <a:off x="6789737" y="2795587"/>
            <a:ext cx="1255713" cy="2930525"/>
          </a:xfrm>
          <a:prstGeom prst="rect">
            <a:avLst/>
          </a:prstGeom>
          <a:solidFill>
            <a:srgbClr val="C1CEFF"/>
          </a:solidFill>
          <a:ln w="12700">
            <a:solidFill>
              <a:schemeClr val="tx1"/>
            </a:solidFill>
            <a:miter lim="800000"/>
            <a:headEnd/>
            <a:tailEnd/>
          </a:ln>
          <a:effectLst/>
        </p:spPr>
        <p:txBody>
          <a:bodyPr wrap="none" anchor="ctr"/>
          <a:lstStyle/>
          <a:p>
            <a:endParaRPr lang="en-US"/>
          </a:p>
        </p:txBody>
      </p:sp>
      <p:sp>
        <p:nvSpPr>
          <p:cNvPr id="59" name="Rectangle 53"/>
          <p:cNvSpPr>
            <a:spLocks noChangeArrowheads="1"/>
          </p:cNvSpPr>
          <p:nvPr/>
        </p:nvSpPr>
        <p:spPr bwMode="auto">
          <a:xfrm>
            <a:off x="4122737" y="5214937"/>
            <a:ext cx="1639888" cy="515938"/>
          </a:xfrm>
          <a:prstGeom prst="rect">
            <a:avLst/>
          </a:prstGeom>
          <a:solidFill>
            <a:srgbClr val="C1CEFF"/>
          </a:solidFill>
          <a:ln w="12700">
            <a:solidFill>
              <a:schemeClr val="tx1"/>
            </a:solidFill>
            <a:miter lim="800000"/>
            <a:headEnd/>
            <a:tailEnd/>
          </a:ln>
          <a:effectLst/>
        </p:spPr>
        <p:txBody>
          <a:bodyPr wrap="none" anchor="ctr"/>
          <a:lstStyle/>
          <a:p>
            <a:endParaRPr lang="en-US"/>
          </a:p>
        </p:txBody>
      </p:sp>
      <p:sp>
        <p:nvSpPr>
          <p:cNvPr id="60" name="Freeform 54"/>
          <p:cNvSpPr>
            <a:spLocks/>
          </p:cNvSpPr>
          <p:nvPr/>
        </p:nvSpPr>
        <p:spPr bwMode="auto">
          <a:xfrm>
            <a:off x="1544637" y="2513012"/>
            <a:ext cx="2592388" cy="2954338"/>
          </a:xfrm>
          <a:custGeom>
            <a:avLst/>
            <a:gdLst/>
            <a:ahLst/>
            <a:cxnLst>
              <a:cxn ang="0">
                <a:pos x="0" y="0"/>
              </a:cxn>
              <a:cxn ang="0">
                <a:pos x="0" y="1860"/>
              </a:cxn>
              <a:cxn ang="0">
                <a:pos x="1632" y="1860"/>
              </a:cxn>
            </a:cxnLst>
            <a:rect l="0" t="0" r="r" b="b"/>
            <a:pathLst>
              <a:path w="1633" h="1861">
                <a:moveTo>
                  <a:pt x="0" y="0"/>
                </a:moveTo>
                <a:lnTo>
                  <a:pt x="0" y="1860"/>
                </a:lnTo>
                <a:lnTo>
                  <a:pt x="1632" y="1860"/>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1" name="Freeform 55"/>
          <p:cNvSpPr>
            <a:spLocks/>
          </p:cNvSpPr>
          <p:nvPr/>
        </p:nvSpPr>
        <p:spPr bwMode="auto">
          <a:xfrm>
            <a:off x="2921000" y="2560637"/>
            <a:ext cx="1530350" cy="1701800"/>
          </a:xfrm>
          <a:custGeom>
            <a:avLst/>
            <a:gdLst/>
            <a:ahLst/>
            <a:cxnLst>
              <a:cxn ang="0">
                <a:pos x="0" y="0"/>
              </a:cxn>
              <a:cxn ang="0">
                <a:pos x="0" y="1071"/>
              </a:cxn>
              <a:cxn ang="0">
                <a:pos x="963" y="1071"/>
              </a:cxn>
            </a:cxnLst>
            <a:rect l="0" t="0" r="r" b="b"/>
            <a:pathLst>
              <a:path w="964" h="1072">
                <a:moveTo>
                  <a:pt x="0" y="0"/>
                </a:moveTo>
                <a:lnTo>
                  <a:pt x="0" y="1071"/>
                </a:lnTo>
                <a:lnTo>
                  <a:pt x="963" y="1071"/>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2" name="Freeform 56"/>
          <p:cNvSpPr>
            <a:spLocks/>
          </p:cNvSpPr>
          <p:nvPr/>
        </p:nvSpPr>
        <p:spPr bwMode="auto">
          <a:xfrm>
            <a:off x="3678237" y="2560637"/>
            <a:ext cx="439738" cy="773113"/>
          </a:xfrm>
          <a:custGeom>
            <a:avLst/>
            <a:gdLst/>
            <a:ahLst/>
            <a:cxnLst>
              <a:cxn ang="0">
                <a:pos x="0" y="0"/>
              </a:cxn>
              <a:cxn ang="0">
                <a:pos x="0" y="486"/>
              </a:cxn>
              <a:cxn ang="0">
                <a:pos x="276" y="486"/>
              </a:cxn>
            </a:cxnLst>
            <a:rect l="0" t="0" r="r" b="b"/>
            <a:pathLst>
              <a:path w="277" h="487">
                <a:moveTo>
                  <a:pt x="0" y="0"/>
                </a:moveTo>
                <a:lnTo>
                  <a:pt x="0" y="486"/>
                </a:lnTo>
                <a:lnTo>
                  <a:pt x="276" y="486"/>
                </a:lnTo>
              </a:path>
            </a:pathLst>
          </a:custGeom>
          <a:noFill/>
          <a:ln w="12700" cap="rnd" cmpd="sng">
            <a:solidFill>
              <a:schemeClr val="tx1"/>
            </a:solidFill>
            <a:prstDash val="solid"/>
            <a:round/>
            <a:headEnd type="none" w="med" len="med"/>
            <a:tailEnd type="none" w="med" len="med"/>
          </a:ln>
          <a:effectLst/>
        </p:spPr>
        <p:txBody>
          <a:bodyPr/>
          <a:lstStyle/>
          <a:p>
            <a:endParaRPr lang="en-US"/>
          </a:p>
        </p:txBody>
      </p:sp>
      <p:sp>
        <p:nvSpPr>
          <p:cNvPr id="63" name="Rectangle 57"/>
          <p:cNvSpPr>
            <a:spLocks noChangeArrowheads="1"/>
          </p:cNvSpPr>
          <p:nvPr/>
        </p:nvSpPr>
        <p:spPr bwMode="auto">
          <a:xfrm>
            <a:off x="4654550" y="3230562"/>
            <a:ext cx="501650"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ARC</a:t>
            </a:r>
          </a:p>
        </p:txBody>
      </p:sp>
      <p:sp>
        <p:nvSpPr>
          <p:cNvPr id="64" name="Rectangle 58"/>
          <p:cNvSpPr>
            <a:spLocks noChangeArrowheads="1"/>
          </p:cNvSpPr>
          <p:nvPr/>
        </p:nvSpPr>
        <p:spPr bwMode="auto">
          <a:xfrm>
            <a:off x="4476750" y="5335587"/>
            <a:ext cx="1027112"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OVERLOAD</a:t>
            </a:r>
          </a:p>
        </p:txBody>
      </p:sp>
      <p:sp>
        <p:nvSpPr>
          <p:cNvPr id="65" name="Rectangle 59"/>
          <p:cNvSpPr>
            <a:spLocks noChangeArrowheads="1"/>
          </p:cNvSpPr>
          <p:nvPr/>
        </p:nvSpPr>
        <p:spPr bwMode="auto">
          <a:xfrm>
            <a:off x="7150100" y="4095750"/>
            <a:ext cx="781050" cy="333375"/>
          </a:xfrm>
          <a:prstGeom prst="rect">
            <a:avLst/>
          </a:prstGeom>
          <a:noFill/>
          <a:ln w="12700">
            <a:noFill/>
            <a:miter lim="800000"/>
            <a:headEnd/>
            <a:tailEnd/>
          </a:ln>
          <a:effectLst/>
        </p:spPr>
        <p:txBody>
          <a:bodyPr lIns="90488" tIns="44450" rIns="90488" bIns="44450">
            <a:spAutoFit/>
          </a:bodyPr>
          <a:lstStyle/>
          <a:p>
            <a:pPr eaLnBrk="0" hangingPunct="0">
              <a:lnSpc>
                <a:spcPct val="100000"/>
              </a:lnSpc>
              <a:spcBef>
                <a:spcPct val="0"/>
              </a:spcBef>
              <a:buClrTx/>
              <a:buFontTx/>
              <a:buNone/>
            </a:pPr>
            <a:r>
              <a:rPr kumimoji="1" lang="en-US" sz="1600">
                <a:latin typeface="Arial" charset="0"/>
              </a:rPr>
              <a:t>CPU</a:t>
            </a:r>
          </a:p>
        </p:txBody>
      </p:sp>
      <p:sp>
        <p:nvSpPr>
          <p:cNvPr id="66" name="Line 60"/>
          <p:cNvSpPr>
            <a:spLocks noChangeShapeType="1"/>
          </p:cNvSpPr>
          <p:nvPr/>
        </p:nvSpPr>
        <p:spPr bwMode="auto">
          <a:xfrm>
            <a:off x="5730875" y="3408362"/>
            <a:ext cx="1039812"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7" name="Line 61"/>
          <p:cNvSpPr>
            <a:spLocks noChangeShapeType="1"/>
          </p:cNvSpPr>
          <p:nvPr/>
        </p:nvSpPr>
        <p:spPr bwMode="auto">
          <a:xfrm>
            <a:off x="5730875" y="4170362"/>
            <a:ext cx="1039812"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8" name="Line 62"/>
          <p:cNvSpPr>
            <a:spLocks noChangeShapeType="1"/>
          </p:cNvSpPr>
          <p:nvPr/>
        </p:nvSpPr>
        <p:spPr bwMode="auto">
          <a:xfrm>
            <a:off x="5807075" y="5465762"/>
            <a:ext cx="963612" cy="0"/>
          </a:xfrm>
          <a:prstGeom prst="line">
            <a:avLst/>
          </a:prstGeom>
          <a:noFill/>
          <a:ln w="12700">
            <a:solidFill>
              <a:schemeClr val="tx1"/>
            </a:solidFill>
            <a:round/>
            <a:headEnd/>
            <a:tailEnd type="triangle" w="med" len="med"/>
          </a:ln>
          <a:effectLst/>
        </p:spPr>
        <p:txBody>
          <a:bodyPr wrap="none" anchor="ctr"/>
          <a:lstStyle/>
          <a:p>
            <a:endParaRPr lang="en-US"/>
          </a:p>
        </p:txBody>
      </p:sp>
      <p:sp>
        <p:nvSpPr>
          <p:cNvPr id="69" name="Line 63"/>
          <p:cNvSpPr>
            <a:spLocks noChangeShapeType="1"/>
          </p:cNvSpPr>
          <p:nvPr/>
        </p:nvSpPr>
        <p:spPr bwMode="auto">
          <a:xfrm>
            <a:off x="5730875" y="4398962"/>
            <a:ext cx="1039812"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70" name="Rectangle 64"/>
          <p:cNvSpPr>
            <a:spLocks noChangeArrowheads="1"/>
          </p:cNvSpPr>
          <p:nvPr/>
        </p:nvSpPr>
        <p:spPr bwMode="auto">
          <a:xfrm>
            <a:off x="4122737" y="3962400"/>
            <a:ext cx="1601788" cy="649287"/>
          </a:xfrm>
          <a:prstGeom prst="rect">
            <a:avLst/>
          </a:prstGeom>
          <a:solidFill>
            <a:srgbClr val="C1CEFF"/>
          </a:solidFill>
          <a:ln w="12700">
            <a:solidFill>
              <a:schemeClr val="tx1"/>
            </a:solidFill>
            <a:miter lim="800000"/>
            <a:headEnd/>
            <a:tailEnd/>
          </a:ln>
          <a:effectLst/>
        </p:spPr>
        <p:txBody>
          <a:bodyPr wrap="none" anchor="ctr"/>
          <a:lstStyle/>
          <a:p>
            <a:endParaRPr lang="en-US"/>
          </a:p>
        </p:txBody>
      </p:sp>
      <p:sp>
        <p:nvSpPr>
          <p:cNvPr id="71" name="Rectangle 65"/>
          <p:cNvSpPr>
            <a:spLocks noChangeArrowheads="1"/>
          </p:cNvSpPr>
          <p:nvPr/>
        </p:nvSpPr>
        <p:spPr bwMode="auto">
          <a:xfrm>
            <a:off x="4483100" y="4087812"/>
            <a:ext cx="892175"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LEAKAGE</a:t>
            </a:r>
          </a:p>
        </p:txBody>
      </p:sp>
      <p:sp>
        <p:nvSpPr>
          <p:cNvPr id="72" name="Rectangle 66"/>
          <p:cNvSpPr>
            <a:spLocks noChangeArrowheads="1"/>
          </p:cNvSpPr>
          <p:nvPr/>
        </p:nvSpPr>
        <p:spPr bwMode="auto">
          <a:xfrm>
            <a:off x="4581525" y="4344987"/>
            <a:ext cx="671512"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(meter)</a:t>
            </a:r>
          </a:p>
        </p:txBody>
      </p:sp>
      <p:sp>
        <p:nvSpPr>
          <p:cNvPr id="73" name="Line 67"/>
          <p:cNvSpPr>
            <a:spLocks noChangeShapeType="1"/>
          </p:cNvSpPr>
          <p:nvPr/>
        </p:nvSpPr>
        <p:spPr bwMode="auto">
          <a:xfrm flipV="1">
            <a:off x="992187" y="2417762"/>
            <a:ext cx="285750" cy="0"/>
          </a:xfrm>
          <a:prstGeom prst="line">
            <a:avLst/>
          </a:prstGeom>
          <a:noFill/>
          <a:ln w="12700">
            <a:solidFill>
              <a:schemeClr val="tx1"/>
            </a:solidFill>
            <a:round/>
            <a:headEnd/>
            <a:tailEnd/>
          </a:ln>
          <a:effectLst/>
        </p:spPr>
        <p:txBody>
          <a:bodyPr wrap="none" anchor="ctr"/>
          <a:lstStyle/>
          <a:p>
            <a:endParaRPr lang="en-US"/>
          </a:p>
        </p:txBody>
      </p:sp>
      <p:sp>
        <p:nvSpPr>
          <p:cNvPr id="74" name="Line 68"/>
          <p:cNvSpPr>
            <a:spLocks noChangeShapeType="1"/>
          </p:cNvSpPr>
          <p:nvPr/>
        </p:nvSpPr>
        <p:spPr bwMode="auto">
          <a:xfrm>
            <a:off x="2249487" y="1174750"/>
            <a:ext cx="0" cy="1211262"/>
          </a:xfrm>
          <a:prstGeom prst="line">
            <a:avLst/>
          </a:prstGeom>
          <a:noFill/>
          <a:ln w="12700">
            <a:solidFill>
              <a:schemeClr val="tx1"/>
            </a:solidFill>
            <a:round/>
            <a:headEnd/>
            <a:tailEnd/>
          </a:ln>
          <a:effectLst/>
        </p:spPr>
        <p:txBody>
          <a:bodyPr wrap="none" anchor="ctr"/>
          <a:lstStyle/>
          <a:p>
            <a:endParaRPr lang="en-US"/>
          </a:p>
        </p:txBody>
      </p:sp>
      <p:sp>
        <p:nvSpPr>
          <p:cNvPr id="75" name="Line 69"/>
          <p:cNvSpPr>
            <a:spLocks noChangeShapeType="1"/>
          </p:cNvSpPr>
          <p:nvPr/>
        </p:nvSpPr>
        <p:spPr bwMode="auto">
          <a:xfrm>
            <a:off x="2293937" y="1168400"/>
            <a:ext cx="0" cy="1217612"/>
          </a:xfrm>
          <a:prstGeom prst="line">
            <a:avLst/>
          </a:prstGeom>
          <a:noFill/>
          <a:ln w="12700">
            <a:solidFill>
              <a:schemeClr val="tx1"/>
            </a:solidFill>
            <a:round/>
            <a:headEnd/>
            <a:tailEnd/>
          </a:ln>
          <a:effectLst/>
        </p:spPr>
        <p:txBody>
          <a:bodyPr wrap="none" anchor="ctr"/>
          <a:lstStyle/>
          <a:p>
            <a:endParaRPr lang="en-US"/>
          </a:p>
        </p:txBody>
      </p:sp>
      <p:grpSp>
        <p:nvGrpSpPr>
          <p:cNvPr id="76" name="Group 70"/>
          <p:cNvGrpSpPr>
            <a:grpSpLocks/>
          </p:cNvGrpSpPr>
          <p:nvPr/>
        </p:nvGrpSpPr>
        <p:grpSpPr bwMode="auto">
          <a:xfrm>
            <a:off x="2346325" y="1174750"/>
            <a:ext cx="68262" cy="593725"/>
            <a:chOff x="1573" y="897"/>
            <a:chExt cx="43" cy="374"/>
          </a:xfrm>
        </p:grpSpPr>
        <p:sp>
          <p:nvSpPr>
            <p:cNvPr id="77" name="Arc 71"/>
            <p:cNvSpPr>
              <a:spLocks/>
            </p:cNvSpPr>
            <p:nvPr/>
          </p:nvSpPr>
          <p:spPr bwMode="auto">
            <a:xfrm>
              <a:off x="1573" y="1231"/>
              <a:ext cx="42" cy="40"/>
            </a:xfrm>
            <a:custGeom>
              <a:avLst/>
              <a:gdLst>
                <a:gd name="G0" fmla="+- 21600 0 0"/>
                <a:gd name="G1" fmla="+- 554 0 0"/>
                <a:gd name="G2" fmla="+- 21600 0 0"/>
                <a:gd name="T0" fmla="*/ 21072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72" y="22147"/>
                  </a:moveTo>
                  <a:cubicBezTo>
                    <a:pt x="9351" y="21860"/>
                    <a:pt x="0" y="12277"/>
                    <a:pt x="0" y="554"/>
                  </a:cubicBezTo>
                  <a:cubicBezTo>
                    <a:pt x="-1" y="369"/>
                    <a:pt x="2" y="184"/>
                    <a:pt x="7" y="0"/>
                  </a:cubicBezTo>
                </a:path>
                <a:path w="21600" h="22148" stroke="0" extrusionOk="0">
                  <a:moveTo>
                    <a:pt x="21072" y="22147"/>
                  </a:moveTo>
                  <a:cubicBezTo>
                    <a:pt x="9351" y="21860"/>
                    <a:pt x="0" y="12277"/>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78" name="Arc 72"/>
            <p:cNvSpPr>
              <a:spLocks/>
            </p:cNvSpPr>
            <p:nvPr/>
          </p:nvSpPr>
          <p:spPr bwMode="auto">
            <a:xfrm>
              <a:off x="1575" y="897"/>
              <a:ext cx="40" cy="42"/>
            </a:xfrm>
            <a:custGeom>
              <a:avLst/>
              <a:gdLst>
                <a:gd name="G0" fmla="+- 21594 0 0"/>
                <a:gd name="G1" fmla="+- 21593 0 0"/>
                <a:gd name="G2" fmla="+- 21600 0 0"/>
                <a:gd name="T0" fmla="*/ 0 w 21594"/>
                <a:gd name="T1" fmla="*/ 21079 h 21593"/>
                <a:gd name="T2" fmla="*/ 21054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79"/>
                  </a:moveTo>
                  <a:cubicBezTo>
                    <a:pt x="274" y="9562"/>
                    <a:pt x="9537" y="287"/>
                    <a:pt x="21053" y="-1"/>
                  </a:cubicBezTo>
                </a:path>
                <a:path w="21594" h="21593" stroke="0" extrusionOk="0">
                  <a:moveTo>
                    <a:pt x="0" y="21079"/>
                  </a:moveTo>
                  <a:cubicBezTo>
                    <a:pt x="274" y="9562"/>
                    <a:pt x="9537" y="287"/>
                    <a:pt x="21053" y="-1"/>
                  </a:cubicBezTo>
                  <a:lnTo>
                    <a:pt x="21594" y="21593"/>
                  </a:lnTo>
                  <a:close/>
                </a:path>
              </a:pathLst>
            </a:custGeom>
            <a:noFill/>
            <a:ln w="12700" cap="rnd">
              <a:solidFill>
                <a:schemeClr val="tx1"/>
              </a:solidFill>
              <a:round/>
              <a:headEnd/>
              <a:tailEnd/>
            </a:ln>
            <a:effectLst/>
          </p:spPr>
          <p:txBody>
            <a:bodyPr wrap="none" anchor="ctr"/>
            <a:lstStyle/>
            <a:p>
              <a:endParaRPr lang="en-US"/>
            </a:p>
          </p:txBody>
        </p:sp>
        <p:grpSp>
          <p:nvGrpSpPr>
            <p:cNvPr id="79" name="Group 73"/>
            <p:cNvGrpSpPr>
              <a:grpSpLocks/>
            </p:cNvGrpSpPr>
            <p:nvPr/>
          </p:nvGrpSpPr>
          <p:grpSpPr bwMode="auto">
            <a:xfrm>
              <a:off x="1573" y="934"/>
              <a:ext cx="43" cy="302"/>
              <a:chOff x="1573" y="934"/>
              <a:chExt cx="43" cy="302"/>
            </a:xfrm>
          </p:grpSpPr>
          <p:sp>
            <p:nvSpPr>
              <p:cNvPr id="80" name="Arc 74"/>
              <p:cNvSpPr>
                <a:spLocks/>
              </p:cNvSpPr>
              <p:nvPr/>
            </p:nvSpPr>
            <p:spPr bwMode="auto">
              <a:xfrm>
                <a:off x="1576" y="1095"/>
                <a:ext cx="39" cy="42"/>
              </a:xfrm>
              <a:custGeom>
                <a:avLst/>
                <a:gdLst>
                  <a:gd name="G0" fmla="+- 21594 0 0"/>
                  <a:gd name="G1" fmla="+- 21593 0 0"/>
                  <a:gd name="G2" fmla="+- 21600 0 0"/>
                  <a:gd name="T0" fmla="*/ 0 w 21594"/>
                  <a:gd name="T1" fmla="*/ 21079 h 21593"/>
                  <a:gd name="T2" fmla="*/ 21040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79"/>
                    </a:moveTo>
                    <a:cubicBezTo>
                      <a:pt x="274" y="9567"/>
                      <a:pt x="9529" y="295"/>
                      <a:pt x="21040" y="0"/>
                    </a:cubicBezTo>
                  </a:path>
                  <a:path w="21594" h="21593" stroke="0" extrusionOk="0">
                    <a:moveTo>
                      <a:pt x="0" y="21079"/>
                    </a:moveTo>
                    <a:cubicBezTo>
                      <a:pt x="274" y="9567"/>
                      <a:pt x="9529" y="295"/>
                      <a:pt x="21040" y="0"/>
                    </a:cubicBezTo>
                    <a:lnTo>
                      <a:pt x="21594" y="21593"/>
                    </a:lnTo>
                    <a:close/>
                  </a:path>
                </a:pathLst>
              </a:custGeom>
              <a:noFill/>
              <a:ln w="12700" cap="rnd">
                <a:solidFill>
                  <a:schemeClr val="tx1"/>
                </a:solidFill>
                <a:round/>
                <a:headEnd/>
                <a:tailEnd/>
              </a:ln>
              <a:effectLst/>
            </p:spPr>
            <p:txBody>
              <a:bodyPr wrap="none" anchor="ctr"/>
              <a:lstStyle/>
              <a:p>
                <a:endParaRPr lang="en-US"/>
              </a:p>
            </p:txBody>
          </p:sp>
          <p:sp>
            <p:nvSpPr>
              <p:cNvPr id="81" name="Arc 75"/>
              <p:cNvSpPr>
                <a:spLocks/>
              </p:cNvSpPr>
              <p:nvPr/>
            </p:nvSpPr>
            <p:spPr bwMode="auto">
              <a:xfrm>
                <a:off x="1574" y="1133"/>
                <a:ext cx="41" cy="40"/>
              </a:xfrm>
              <a:custGeom>
                <a:avLst/>
                <a:gdLst>
                  <a:gd name="G0" fmla="+- 21600 0 0"/>
                  <a:gd name="G1" fmla="+- 554 0 0"/>
                  <a:gd name="G2" fmla="+- 21600 0 0"/>
                  <a:gd name="T0" fmla="*/ 21059 w 21600"/>
                  <a:gd name="T1" fmla="*/ 22147 h 22147"/>
                  <a:gd name="T2" fmla="*/ 7 w 21600"/>
                  <a:gd name="T3" fmla="*/ 0 h 22147"/>
                  <a:gd name="T4" fmla="*/ 21600 w 21600"/>
                  <a:gd name="T5" fmla="*/ 554 h 22147"/>
                </a:gdLst>
                <a:ahLst/>
                <a:cxnLst>
                  <a:cxn ang="0">
                    <a:pos x="T0" y="T1"/>
                  </a:cxn>
                  <a:cxn ang="0">
                    <a:pos x="T2" y="T3"/>
                  </a:cxn>
                  <a:cxn ang="0">
                    <a:pos x="T4" y="T5"/>
                  </a:cxn>
                </a:cxnLst>
                <a:rect l="0" t="0" r="r" b="b"/>
                <a:pathLst>
                  <a:path w="21600" h="22147" fill="none" extrusionOk="0">
                    <a:moveTo>
                      <a:pt x="21058" y="22147"/>
                    </a:moveTo>
                    <a:cubicBezTo>
                      <a:pt x="9344" y="21853"/>
                      <a:pt x="0" y="12272"/>
                      <a:pt x="0" y="554"/>
                    </a:cubicBezTo>
                    <a:cubicBezTo>
                      <a:pt x="-1" y="369"/>
                      <a:pt x="2" y="184"/>
                      <a:pt x="7" y="0"/>
                    </a:cubicBezTo>
                  </a:path>
                  <a:path w="21600" h="22147" stroke="0" extrusionOk="0">
                    <a:moveTo>
                      <a:pt x="21058" y="22147"/>
                    </a:moveTo>
                    <a:cubicBezTo>
                      <a:pt x="9344" y="21853"/>
                      <a:pt x="0" y="1227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82" name="Arc 76"/>
              <p:cNvSpPr>
                <a:spLocks/>
              </p:cNvSpPr>
              <p:nvPr/>
            </p:nvSpPr>
            <p:spPr bwMode="auto">
              <a:xfrm>
                <a:off x="1575" y="1195"/>
                <a:ext cx="40" cy="41"/>
              </a:xfrm>
              <a:custGeom>
                <a:avLst/>
                <a:gdLst>
                  <a:gd name="G0" fmla="+- 21594 0 0"/>
                  <a:gd name="G1" fmla="+- 21593 0 0"/>
                  <a:gd name="G2" fmla="+- 21600 0 0"/>
                  <a:gd name="T0" fmla="*/ 0 w 21594"/>
                  <a:gd name="T1" fmla="*/ 21066 h 21593"/>
                  <a:gd name="T2" fmla="*/ 21054 w 21594"/>
                  <a:gd name="T3" fmla="*/ 0 h 21593"/>
                  <a:gd name="T4" fmla="*/ 21594 w 21594"/>
                  <a:gd name="T5" fmla="*/ 21593 h 21593"/>
                </a:gdLst>
                <a:ahLst/>
                <a:cxnLst>
                  <a:cxn ang="0">
                    <a:pos x="T0" y="T1"/>
                  </a:cxn>
                  <a:cxn ang="0">
                    <a:pos x="T2" y="T3"/>
                  </a:cxn>
                  <a:cxn ang="0">
                    <a:pos x="T4" y="T5"/>
                  </a:cxn>
                </a:cxnLst>
                <a:rect l="0" t="0" r="r" b="b"/>
                <a:pathLst>
                  <a:path w="21594" h="21593" fill="none" extrusionOk="0">
                    <a:moveTo>
                      <a:pt x="0" y="21066"/>
                    </a:moveTo>
                    <a:cubicBezTo>
                      <a:pt x="281" y="9554"/>
                      <a:pt x="9542" y="287"/>
                      <a:pt x="21053" y="-1"/>
                    </a:cubicBezTo>
                  </a:path>
                  <a:path w="21594" h="21593" stroke="0" extrusionOk="0">
                    <a:moveTo>
                      <a:pt x="0" y="21066"/>
                    </a:moveTo>
                    <a:cubicBezTo>
                      <a:pt x="281" y="9554"/>
                      <a:pt x="9542" y="287"/>
                      <a:pt x="21053" y="-1"/>
                    </a:cubicBezTo>
                    <a:lnTo>
                      <a:pt x="21594" y="21593"/>
                    </a:lnTo>
                    <a:close/>
                  </a:path>
                </a:pathLst>
              </a:custGeom>
              <a:noFill/>
              <a:ln w="12700" cap="rnd">
                <a:solidFill>
                  <a:schemeClr val="tx1"/>
                </a:solidFill>
                <a:round/>
                <a:headEnd/>
                <a:tailEnd/>
              </a:ln>
              <a:effectLst/>
            </p:spPr>
            <p:txBody>
              <a:bodyPr wrap="none" anchor="ctr"/>
              <a:lstStyle/>
              <a:p>
                <a:endParaRPr lang="en-US"/>
              </a:p>
            </p:txBody>
          </p:sp>
          <p:sp>
            <p:nvSpPr>
              <p:cNvPr id="83" name="Arc 77"/>
              <p:cNvSpPr>
                <a:spLocks/>
              </p:cNvSpPr>
              <p:nvPr/>
            </p:nvSpPr>
            <p:spPr bwMode="auto">
              <a:xfrm>
                <a:off x="1574" y="934"/>
                <a:ext cx="41" cy="40"/>
              </a:xfrm>
              <a:custGeom>
                <a:avLst/>
                <a:gdLst>
                  <a:gd name="G0" fmla="+- 21600 0 0"/>
                  <a:gd name="G1" fmla="+- 554 0 0"/>
                  <a:gd name="G2" fmla="+- 21600 0 0"/>
                  <a:gd name="T0" fmla="*/ 21059 w 21600"/>
                  <a:gd name="T1" fmla="*/ 22147 h 22147"/>
                  <a:gd name="T2" fmla="*/ 7 w 21600"/>
                  <a:gd name="T3" fmla="*/ 0 h 22147"/>
                  <a:gd name="T4" fmla="*/ 21600 w 21600"/>
                  <a:gd name="T5" fmla="*/ 554 h 22147"/>
                </a:gdLst>
                <a:ahLst/>
                <a:cxnLst>
                  <a:cxn ang="0">
                    <a:pos x="T0" y="T1"/>
                  </a:cxn>
                  <a:cxn ang="0">
                    <a:pos x="T2" y="T3"/>
                  </a:cxn>
                  <a:cxn ang="0">
                    <a:pos x="T4" y="T5"/>
                  </a:cxn>
                </a:cxnLst>
                <a:rect l="0" t="0" r="r" b="b"/>
                <a:pathLst>
                  <a:path w="21600" h="22147" fill="none" extrusionOk="0">
                    <a:moveTo>
                      <a:pt x="21058" y="22147"/>
                    </a:moveTo>
                    <a:cubicBezTo>
                      <a:pt x="9344" y="21853"/>
                      <a:pt x="0" y="12272"/>
                      <a:pt x="0" y="554"/>
                    </a:cubicBezTo>
                    <a:cubicBezTo>
                      <a:pt x="-1" y="369"/>
                      <a:pt x="2" y="184"/>
                      <a:pt x="7" y="0"/>
                    </a:cubicBezTo>
                  </a:path>
                  <a:path w="21600" h="22147" stroke="0" extrusionOk="0">
                    <a:moveTo>
                      <a:pt x="21058" y="22147"/>
                    </a:moveTo>
                    <a:cubicBezTo>
                      <a:pt x="9344" y="21853"/>
                      <a:pt x="0" y="1227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sp>
            <p:nvSpPr>
              <p:cNvPr id="84" name="Arc 78"/>
              <p:cNvSpPr>
                <a:spLocks/>
              </p:cNvSpPr>
              <p:nvPr/>
            </p:nvSpPr>
            <p:spPr bwMode="auto">
              <a:xfrm>
                <a:off x="1576" y="998"/>
                <a:ext cx="39" cy="40"/>
              </a:xfrm>
              <a:custGeom>
                <a:avLst/>
                <a:gdLst>
                  <a:gd name="G0" fmla="+- 21593 0 0"/>
                  <a:gd name="G1" fmla="+- 21593 0 0"/>
                  <a:gd name="G2" fmla="+- 21600 0 0"/>
                  <a:gd name="T0" fmla="*/ 0 w 21593"/>
                  <a:gd name="T1" fmla="*/ 21053 h 21593"/>
                  <a:gd name="T2" fmla="*/ 21039 w 21593"/>
                  <a:gd name="T3" fmla="*/ 0 h 21593"/>
                  <a:gd name="T4" fmla="*/ 21593 w 21593"/>
                  <a:gd name="T5" fmla="*/ 21593 h 21593"/>
                </a:gdLst>
                <a:ahLst/>
                <a:cxnLst>
                  <a:cxn ang="0">
                    <a:pos x="T0" y="T1"/>
                  </a:cxn>
                  <a:cxn ang="0">
                    <a:pos x="T2" y="T3"/>
                  </a:cxn>
                  <a:cxn ang="0">
                    <a:pos x="T4" y="T5"/>
                  </a:cxn>
                </a:cxnLst>
                <a:rect l="0" t="0" r="r" b="b"/>
                <a:pathLst>
                  <a:path w="21593" h="21593" fill="none" extrusionOk="0">
                    <a:moveTo>
                      <a:pt x="-1" y="21052"/>
                    </a:moveTo>
                    <a:cubicBezTo>
                      <a:pt x="287" y="9552"/>
                      <a:pt x="9538" y="295"/>
                      <a:pt x="21039" y="0"/>
                    </a:cubicBezTo>
                  </a:path>
                  <a:path w="21593" h="21593" stroke="0" extrusionOk="0">
                    <a:moveTo>
                      <a:pt x="-1" y="21052"/>
                    </a:moveTo>
                    <a:cubicBezTo>
                      <a:pt x="287" y="9552"/>
                      <a:pt x="9538" y="295"/>
                      <a:pt x="21039" y="0"/>
                    </a:cubicBezTo>
                    <a:lnTo>
                      <a:pt x="21593" y="21593"/>
                    </a:lnTo>
                    <a:close/>
                  </a:path>
                </a:pathLst>
              </a:custGeom>
              <a:noFill/>
              <a:ln w="12700" cap="rnd">
                <a:solidFill>
                  <a:schemeClr val="tx1"/>
                </a:solidFill>
                <a:round/>
                <a:headEnd/>
                <a:tailEnd/>
              </a:ln>
              <a:effectLst/>
            </p:spPr>
            <p:txBody>
              <a:bodyPr wrap="none" anchor="ctr"/>
              <a:lstStyle/>
              <a:p>
                <a:endParaRPr lang="en-US"/>
              </a:p>
            </p:txBody>
          </p:sp>
          <p:sp>
            <p:nvSpPr>
              <p:cNvPr id="85" name="Arc 79"/>
              <p:cNvSpPr>
                <a:spLocks/>
              </p:cNvSpPr>
              <p:nvPr/>
            </p:nvSpPr>
            <p:spPr bwMode="auto">
              <a:xfrm>
                <a:off x="1573" y="1033"/>
                <a:ext cx="43" cy="40"/>
              </a:xfrm>
              <a:custGeom>
                <a:avLst/>
                <a:gdLst>
                  <a:gd name="G0" fmla="+- 21600 0 0"/>
                  <a:gd name="G1" fmla="+- 554 0 0"/>
                  <a:gd name="G2" fmla="+- 21600 0 0"/>
                  <a:gd name="T0" fmla="*/ 21085 w 21600"/>
                  <a:gd name="T1" fmla="*/ 22148 h 22148"/>
                  <a:gd name="T2" fmla="*/ 7 w 21600"/>
                  <a:gd name="T3" fmla="*/ 0 h 22148"/>
                  <a:gd name="T4" fmla="*/ 21600 w 21600"/>
                  <a:gd name="T5" fmla="*/ 554 h 22148"/>
                </a:gdLst>
                <a:ahLst/>
                <a:cxnLst>
                  <a:cxn ang="0">
                    <a:pos x="T0" y="T1"/>
                  </a:cxn>
                  <a:cxn ang="0">
                    <a:pos x="T2" y="T3"/>
                  </a:cxn>
                  <a:cxn ang="0">
                    <a:pos x="T4" y="T5"/>
                  </a:cxn>
                </a:cxnLst>
                <a:rect l="0" t="0" r="r" b="b"/>
                <a:pathLst>
                  <a:path w="21600" h="22148" fill="none" extrusionOk="0">
                    <a:moveTo>
                      <a:pt x="21085" y="22147"/>
                    </a:moveTo>
                    <a:cubicBezTo>
                      <a:pt x="9359" y="21868"/>
                      <a:pt x="0" y="12282"/>
                      <a:pt x="0" y="554"/>
                    </a:cubicBezTo>
                    <a:cubicBezTo>
                      <a:pt x="-1" y="369"/>
                      <a:pt x="2" y="184"/>
                      <a:pt x="7" y="0"/>
                    </a:cubicBezTo>
                  </a:path>
                  <a:path w="21600" h="22148" stroke="0" extrusionOk="0">
                    <a:moveTo>
                      <a:pt x="21085" y="22147"/>
                    </a:moveTo>
                    <a:cubicBezTo>
                      <a:pt x="9359" y="21868"/>
                      <a:pt x="0" y="12282"/>
                      <a:pt x="0" y="554"/>
                    </a:cubicBezTo>
                    <a:cubicBezTo>
                      <a:pt x="-1" y="369"/>
                      <a:pt x="2" y="184"/>
                      <a:pt x="7" y="0"/>
                    </a:cubicBezTo>
                    <a:lnTo>
                      <a:pt x="21600" y="554"/>
                    </a:lnTo>
                    <a:close/>
                  </a:path>
                </a:pathLst>
              </a:custGeom>
              <a:noFill/>
              <a:ln w="12700" cap="rnd">
                <a:solidFill>
                  <a:schemeClr val="tx1"/>
                </a:solidFill>
                <a:round/>
                <a:headEnd/>
                <a:tailEnd/>
              </a:ln>
              <a:effectLst/>
            </p:spPr>
            <p:txBody>
              <a:bodyPr wrap="none" anchor="ctr"/>
              <a:lstStyle/>
              <a:p>
                <a:endParaRPr lang="en-US"/>
              </a:p>
            </p:txBody>
          </p:sp>
        </p:grpSp>
      </p:grpSp>
      <p:grpSp>
        <p:nvGrpSpPr>
          <p:cNvPr id="86" name="Group 80"/>
          <p:cNvGrpSpPr>
            <a:grpSpLocks/>
          </p:cNvGrpSpPr>
          <p:nvPr/>
        </p:nvGrpSpPr>
        <p:grpSpPr bwMode="auto">
          <a:xfrm>
            <a:off x="2127250" y="1166812"/>
            <a:ext cx="69850" cy="593725"/>
            <a:chOff x="1434" y="892"/>
            <a:chExt cx="44" cy="374"/>
          </a:xfrm>
        </p:grpSpPr>
        <p:sp>
          <p:nvSpPr>
            <p:cNvPr id="87" name="Arc 81"/>
            <p:cNvSpPr>
              <a:spLocks/>
            </p:cNvSpPr>
            <p:nvPr/>
          </p:nvSpPr>
          <p:spPr bwMode="auto">
            <a:xfrm>
              <a:off x="1435" y="1226"/>
              <a:ext cx="43" cy="40"/>
            </a:xfrm>
            <a:custGeom>
              <a:avLst/>
              <a:gdLst>
                <a:gd name="G0" fmla="+- 527 0 0"/>
                <a:gd name="G1" fmla="+- 0 0 0"/>
                <a:gd name="G2" fmla="+- 21600 0 0"/>
                <a:gd name="T0" fmla="*/ 22127 w 22127"/>
                <a:gd name="T1" fmla="*/ 0 h 21600"/>
                <a:gd name="T2" fmla="*/ 0 w 22127"/>
                <a:gd name="T3" fmla="*/ 21594 h 21600"/>
                <a:gd name="T4" fmla="*/ 527 w 22127"/>
                <a:gd name="T5" fmla="*/ 0 h 21600"/>
              </a:gdLst>
              <a:ahLst/>
              <a:cxnLst>
                <a:cxn ang="0">
                  <a:pos x="T0" y="T1"/>
                </a:cxn>
                <a:cxn ang="0">
                  <a:pos x="T2" y="T3"/>
                </a:cxn>
                <a:cxn ang="0">
                  <a:pos x="T4" y="T5"/>
                </a:cxn>
              </a:cxnLst>
              <a:rect l="0" t="0" r="r" b="b"/>
              <a:pathLst>
                <a:path w="22127" h="21600" fill="none" extrusionOk="0">
                  <a:moveTo>
                    <a:pt x="22127" y="0"/>
                  </a:moveTo>
                  <a:cubicBezTo>
                    <a:pt x="22127" y="11929"/>
                    <a:pt x="12456" y="21600"/>
                    <a:pt x="527" y="21600"/>
                  </a:cubicBezTo>
                  <a:cubicBezTo>
                    <a:pt x="351" y="21600"/>
                    <a:pt x="175" y="21597"/>
                    <a:pt x="0" y="21593"/>
                  </a:cubicBezTo>
                </a:path>
                <a:path w="22127" h="21600" stroke="0" extrusionOk="0">
                  <a:moveTo>
                    <a:pt x="22127" y="0"/>
                  </a:moveTo>
                  <a:cubicBezTo>
                    <a:pt x="22127" y="11929"/>
                    <a:pt x="12456" y="21600"/>
                    <a:pt x="527" y="21600"/>
                  </a:cubicBezTo>
                  <a:cubicBezTo>
                    <a:pt x="351" y="21600"/>
                    <a:pt x="175" y="21597"/>
                    <a:pt x="0" y="21593"/>
                  </a:cubicBezTo>
                  <a:lnTo>
                    <a:pt x="527" y="0"/>
                  </a:lnTo>
                  <a:close/>
                </a:path>
              </a:pathLst>
            </a:custGeom>
            <a:noFill/>
            <a:ln w="12700" cap="rnd">
              <a:solidFill>
                <a:schemeClr val="tx1"/>
              </a:solidFill>
              <a:round/>
              <a:headEnd/>
              <a:tailEnd/>
            </a:ln>
            <a:effectLst/>
          </p:spPr>
          <p:txBody>
            <a:bodyPr wrap="none" anchor="ctr"/>
            <a:lstStyle/>
            <a:p>
              <a:endParaRPr lang="en-US"/>
            </a:p>
          </p:txBody>
        </p:sp>
        <p:sp>
          <p:nvSpPr>
            <p:cNvPr id="88" name="Arc 82"/>
            <p:cNvSpPr>
              <a:spLocks/>
            </p:cNvSpPr>
            <p:nvPr/>
          </p:nvSpPr>
          <p:spPr bwMode="auto">
            <a:xfrm>
              <a:off x="1436" y="892"/>
              <a:ext cx="40" cy="43"/>
            </a:xfrm>
            <a:custGeom>
              <a:avLst/>
              <a:gdLst>
                <a:gd name="G0" fmla="+- 0 0 0"/>
                <a:gd name="G1" fmla="+- 21600 0 0"/>
                <a:gd name="G2" fmla="+- 21600 0 0"/>
                <a:gd name="T0" fmla="*/ 0 w 21594"/>
                <a:gd name="T1" fmla="*/ 0 h 21600"/>
                <a:gd name="T2" fmla="*/ 21594 w 21594"/>
                <a:gd name="T3" fmla="*/ 21085 h 21600"/>
                <a:gd name="T4" fmla="*/ 0 w 21594"/>
                <a:gd name="T5" fmla="*/ 21600 h 21600"/>
              </a:gdLst>
              <a:ahLst/>
              <a:cxnLst>
                <a:cxn ang="0">
                  <a:pos x="T0" y="T1"/>
                </a:cxn>
                <a:cxn ang="0">
                  <a:pos x="T2" y="T3"/>
                </a:cxn>
                <a:cxn ang="0">
                  <a:pos x="T4" y="T5"/>
                </a:cxn>
              </a:cxnLst>
              <a:rect l="0" t="0" r="r" b="b"/>
              <a:pathLst>
                <a:path w="21594" h="21600" fill="none" extrusionOk="0">
                  <a:moveTo>
                    <a:pt x="-1" y="0"/>
                  </a:moveTo>
                  <a:cubicBezTo>
                    <a:pt x="11728" y="0"/>
                    <a:pt x="21314" y="9359"/>
                    <a:pt x="21593" y="21085"/>
                  </a:cubicBezTo>
                </a:path>
                <a:path w="21594" h="21600" stroke="0" extrusionOk="0">
                  <a:moveTo>
                    <a:pt x="-1" y="0"/>
                  </a:moveTo>
                  <a:cubicBezTo>
                    <a:pt x="11728" y="0"/>
                    <a:pt x="21314" y="9359"/>
                    <a:pt x="21593" y="21085"/>
                  </a:cubicBezTo>
                  <a:lnTo>
                    <a:pt x="0" y="21600"/>
                  </a:lnTo>
                  <a:close/>
                </a:path>
              </a:pathLst>
            </a:custGeom>
            <a:noFill/>
            <a:ln w="12700" cap="rnd">
              <a:solidFill>
                <a:schemeClr val="tx1"/>
              </a:solidFill>
              <a:round/>
              <a:headEnd/>
              <a:tailEnd/>
            </a:ln>
            <a:effectLst/>
          </p:spPr>
          <p:txBody>
            <a:bodyPr wrap="none" anchor="ctr"/>
            <a:lstStyle/>
            <a:p>
              <a:endParaRPr lang="en-US"/>
            </a:p>
          </p:txBody>
        </p:sp>
        <p:grpSp>
          <p:nvGrpSpPr>
            <p:cNvPr id="89" name="Group 83"/>
            <p:cNvGrpSpPr>
              <a:grpSpLocks/>
            </p:cNvGrpSpPr>
            <p:nvPr/>
          </p:nvGrpSpPr>
          <p:grpSpPr bwMode="auto">
            <a:xfrm>
              <a:off x="1434" y="929"/>
              <a:ext cx="43" cy="303"/>
              <a:chOff x="1434" y="929"/>
              <a:chExt cx="43" cy="303"/>
            </a:xfrm>
          </p:grpSpPr>
          <p:sp>
            <p:nvSpPr>
              <p:cNvPr id="90" name="Arc 84"/>
              <p:cNvSpPr>
                <a:spLocks/>
              </p:cNvSpPr>
              <p:nvPr/>
            </p:nvSpPr>
            <p:spPr bwMode="auto">
              <a:xfrm>
                <a:off x="1436" y="1089"/>
                <a:ext cx="40" cy="4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91" name="Arc 85"/>
              <p:cNvSpPr>
                <a:spLocks/>
              </p:cNvSpPr>
              <p:nvPr/>
            </p:nvSpPr>
            <p:spPr bwMode="auto">
              <a:xfrm>
                <a:off x="1436" y="1129"/>
                <a:ext cx="40"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92" name="Arc 86"/>
              <p:cNvSpPr>
                <a:spLocks/>
              </p:cNvSpPr>
              <p:nvPr/>
            </p:nvSpPr>
            <p:spPr bwMode="auto">
              <a:xfrm>
                <a:off x="1436" y="1191"/>
                <a:ext cx="40" cy="41"/>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93" name="Arc 87"/>
              <p:cNvSpPr>
                <a:spLocks/>
              </p:cNvSpPr>
              <p:nvPr/>
            </p:nvSpPr>
            <p:spPr bwMode="auto">
              <a:xfrm>
                <a:off x="1435" y="929"/>
                <a:ext cx="41"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sp>
            <p:nvSpPr>
              <p:cNvPr id="94" name="Arc 88"/>
              <p:cNvSpPr>
                <a:spLocks/>
              </p:cNvSpPr>
              <p:nvPr/>
            </p:nvSpPr>
            <p:spPr bwMode="auto">
              <a:xfrm>
                <a:off x="1436" y="993"/>
                <a:ext cx="40" cy="4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12700" cap="rnd">
                <a:solidFill>
                  <a:schemeClr val="tx1"/>
                </a:solidFill>
                <a:round/>
                <a:headEnd/>
                <a:tailEnd/>
              </a:ln>
              <a:effectLst/>
            </p:spPr>
            <p:txBody>
              <a:bodyPr wrap="none" anchor="ctr"/>
              <a:lstStyle/>
              <a:p>
                <a:endParaRPr lang="en-US"/>
              </a:p>
            </p:txBody>
          </p:sp>
          <p:sp>
            <p:nvSpPr>
              <p:cNvPr id="95" name="Arc 89"/>
              <p:cNvSpPr>
                <a:spLocks/>
              </p:cNvSpPr>
              <p:nvPr/>
            </p:nvSpPr>
            <p:spPr bwMode="auto">
              <a:xfrm>
                <a:off x="1434" y="1028"/>
                <a:ext cx="43" cy="40"/>
              </a:xfrm>
              <a:custGeom>
                <a:avLst/>
                <a:gdLst>
                  <a:gd name="G0" fmla="+- 0 0 0"/>
                  <a:gd name="G1" fmla="+- 0 0 0"/>
                  <a:gd name="G2" fmla="+- 21600 0 0"/>
                  <a:gd name="T0" fmla="*/ 21600 w 21600"/>
                  <a:gd name="T1" fmla="*/ 0 h 21600"/>
                  <a:gd name="T2" fmla="*/ 0 w 21600"/>
                  <a:gd name="T3" fmla="*/ 21600 h 21600"/>
                  <a:gd name="T4" fmla="*/ 0 w 21600"/>
                  <a:gd name="T5" fmla="*/ 0 h 21600"/>
                </a:gdLst>
                <a:ahLst/>
                <a:cxnLst>
                  <a:cxn ang="0">
                    <a:pos x="T0" y="T1"/>
                  </a:cxn>
                  <a:cxn ang="0">
                    <a:pos x="T2" y="T3"/>
                  </a:cxn>
                  <a:cxn ang="0">
                    <a:pos x="T4" y="T5"/>
                  </a:cxn>
                </a:cxnLst>
                <a:rect l="0" t="0" r="r" b="b"/>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 cap="rnd">
                <a:solidFill>
                  <a:schemeClr val="tx1"/>
                </a:solidFill>
                <a:round/>
                <a:headEnd/>
                <a:tailEnd/>
              </a:ln>
              <a:effectLst/>
            </p:spPr>
            <p:txBody>
              <a:bodyPr wrap="none" anchor="ctr"/>
              <a:lstStyle/>
              <a:p>
                <a:endParaRPr lang="en-US"/>
              </a:p>
            </p:txBody>
          </p:sp>
        </p:grpSp>
      </p:grpSp>
      <p:sp>
        <p:nvSpPr>
          <p:cNvPr id="96" name="Rectangle 90"/>
          <p:cNvSpPr>
            <a:spLocks noChangeArrowheads="1"/>
          </p:cNvSpPr>
          <p:nvPr/>
        </p:nvSpPr>
        <p:spPr bwMode="auto">
          <a:xfrm>
            <a:off x="5772150" y="3144837"/>
            <a:ext cx="922337"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high speed</a:t>
            </a:r>
          </a:p>
        </p:txBody>
      </p:sp>
      <p:sp>
        <p:nvSpPr>
          <p:cNvPr id="97" name="Rectangle 91"/>
          <p:cNvSpPr>
            <a:spLocks noChangeArrowheads="1"/>
          </p:cNvSpPr>
          <p:nvPr/>
        </p:nvSpPr>
        <p:spPr bwMode="auto">
          <a:xfrm>
            <a:off x="5772150" y="5202237"/>
            <a:ext cx="922337"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high speed</a:t>
            </a:r>
          </a:p>
        </p:txBody>
      </p:sp>
      <p:sp>
        <p:nvSpPr>
          <p:cNvPr id="98" name="Rectangle 92"/>
          <p:cNvSpPr>
            <a:spLocks noChangeArrowheads="1"/>
          </p:cNvSpPr>
          <p:nvPr/>
        </p:nvSpPr>
        <p:spPr bwMode="auto">
          <a:xfrm>
            <a:off x="5924550" y="3906837"/>
            <a:ext cx="619125" cy="271463"/>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slower</a:t>
            </a:r>
          </a:p>
        </p:txBody>
      </p:sp>
      <p:sp>
        <p:nvSpPr>
          <p:cNvPr id="99" name="Rectangle 93"/>
          <p:cNvSpPr>
            <a:spLocks noChangeArrowheads="1"/>
          </p:cNvSpPr>
          <p:nvPr/>
        </p:nvSpPr>
        <p:spPr bwMode="auto">
          <a:xfrm>
            <a:off x="5705475" y="4364037"/>
            <a:ext cx="1025525" cy="454025"/>
          </a:xfrm>
          <a:prstGeom prst="rect">
            <a:avLst/>
          </a:prstGeom>
          <a:noFill/>
          <a:ln w="12700">
            <a:noFill/>
            <a:miter lim="800000"/>
            <a:headEnd/>
            <a:tailEnd/>
          </a:ln>
          <a:effectLst/>
        </p:spPr>
        <p:txBody>
          <a:bodyPr wrap="none" lIns="90488" tIns="44450" rIns="90488" bIns="44450">
            <a:spAutoFit/>
          </a:bodyPr>
          <a:lstStyle/>
          <a:p>
            <a:pPr algn="ctr" eaLnBrk="0" hangingPunct="0">
              <a:lnSpc>
                <a:spcPct val="100000"/>
              </a:lnSpc>
              <a:spcBef>
                <a:spcPct val="0"/>
              </a:spcBef>
              <a:buClrTx/>
              <a:buFontTx/>
              <a:buNone/>
            </a:pPr>
            <a:r>
              <a:rPr kumimoji="1" lang="en-US" sz="1200">
                <a:latin typeface="Arial" charset="0"/>
              </a:rPr>
              <a:t>10 </a:t>
            </a:r>
          </a:p>
          <a:p>
            <a:pPr algn="ctr" eaLnBrk="0" hangingPunct="0">
              <a:lnSpc>
                <a:spcPct val="100000"/>
              </a:lnSpc>
              <a:spcBef>
                <a:spcPct val="0"/>
              </a:spcBef>
              <a:buClrTx/>
              <a:buFontTx/>
              <a:buNone/>
            </a:pPr>
            <a:r>
              <a:rPr kumimoji="1" lang="en-US" sz="1200">
                <a:latin typeface="Arial" charset="0"/>
              </a:rPr>
              <a:t>samples/sec</a:t>
            </a:r>
          </a:p>
        </p:txBody>
      </p:sp>
      <p:sp>
        <p:nvSpPr>
          <p:cNvPr id="100" name="Rectangle 94"/>
          <p:cNvSpPr>
            <a:spLocks noChangeArrowheads="1"/>
          </p:cNvSpPr>
          <p:nvPr/>
        </p:nvSpPr>
        <p:spPr bwMode="auto">
          <a:xfrm>
            <a:off x="3259137" y="3144837"/>
            <a:ext cx="847725" cy="454025"/>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high</a:t>
            </a:r>
          </a:p>
          <a:p>
            <a:pPr eaLnBrk="0" hangingPunct="0">
              <a:lnSpc>
                <a:spcPct val="100000"/>
              </a:lnSpc>
              <a:spcBef>
                <a:spcPct val="0"/>
              </a:spcBef>
              <a:buClrTx/>
              <a:buFontTx/>
              <a:buNone/>
            </a:pPr>
            <a:r>
              <a:rPr kumimoji="1" lang="en-US" sz="1200">
                <a:latin typeface="Arial" charset="0"/>
              </a:rPr>
              <a:t>frequency</a:t>
            </a:r>
          </a:p>
        </p:txBody>
      </p:sp>
      <p:sp>
        <p:nvSpPr>
          <p:cNvPr id="101" name="Rectangle 95"/>
          <p:cNvSpPr>
            <a:spLocks noChangeArrowheads="1"/>
          </p:cNvSpPr>
          <p:nvPr/>
        </p:nvSpPr>
        <p:spPr bwMode="auto">
          <a:xfrm>
            <a:off x="3106737" y="3830637"/>
            <a:ext cx="847725" cy="454025"/>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low </a:t>
            </a:r>
          </a:p>
          <a:p>
            <a:pPr eaLnBrk="0" hangingPunct="0">
              <a:lnSpc>
                <a:spcPct val="100000"/>
              </a:lnSpc>
              <a:spcBef>
                <a:spcPct val="0"/>
              </a:spcBef>
              <a:buClrTx/>
              <a:buFontTx/>
              <a:buNone/>
            </a:pPr>
            <a:r>
              <a:rPr kumimoji="1" lang="en-US" sz="1200">
                <a:latin typeface="Arial" charset="0"/>
              </a:rPr>
              <a:t>frequency</a:t>
            </a:r>
          </a:p>
        </p:txBody>
      </p:sp>
      <p:sp>
        <p:nvSpPr>
          <p:cNvPr id="102" name="Rectangle 96"/>
          <p:cNvSpPr>
            <a:spLocks noChangeArrowheads="1"/>
          </p:cNvSpPr>
          <p:nvPr/>
        </p:nvSpPr>
        <p:spPr bwMode="auto">
          <a:xfrm>
            <a:off x="2649537" y="4973637"/>
            <a:ext cx="1397000" cy="454025"/>
          </a:xfrm>
          <a:prstGeom prst="rect">
            <a:avLst/>
          </a:prstGeom>
          <a:noFill/>
          <a:ln w="12700">
            <a:noFill/>
            <a:miter lim="800000"/>
            <a:headEnd/>
            <a:tailEnd/>
          </a:ln>
          <a:effectLst/>
        </p:spPr>
        <p:txBody>
          <a:bodyPr wrap="none" lIns="90488" tIns="44450" rIns="90488" bIns="44450">
            <a:spAutoFit/>
          </a:bodyPr>
          <a:lstStyle/>
          <a:p>
            <a:pPr eaLnBrk="0" hangingPunct="0">
              <a:lnSpc>
                <a:spcPct val="100000"/>
              </a:lnSpc>
              <a:spcBef>
                <a:spcPct val="0"/>
              </a:spcBef>
              <a:buClrTx/>
              <a:buFontTx/>
              <a:buNone/>
            </a:pPr>
            <a:r>
              <a:rPr kumimoji="1" lang="en-US" sz="1200">
                <a:latin typeface="Arial" charset="0"/>
              </a:rPr>
              <a:t>both frequencies,</a:t>
            </a:r>
          </a:p>
          <a:p>
            <a:pPr eaLnBrk="0" hangingPunct="0">
              <a:lnSpc>
                <a:spcPct val="100000"/>
              </a:lnSpc>
              <a:spcBef>
                <a:spcPct val="0"/>
              </a:spcBef>
              <a:buClrTx/>
              <a:buFontTx/>
              <a:buNone/>
            </a:pPr>
            <a:r>
              <a:rPr kumimoji="1" lang="en-US" sz="1200">
                <a:latin typeface="Arial" charset="0"/>
              </a:rPr>
              <a:t>but one threshold </a:t>
            </a:r>
          </a:p>
        </p:txBody>
      </p:sp>
      <p:sp>
        <p:nvSpPr>
          <p:cNvPr id="103" name="Title 1"/>
          <p:cNvSpPr txBox="1">
            <a:spLocks/>
          </p:cNvSpPr>
          <p:nvPr/>
        </p:nvSpPr>
        <p:spPr>
          <a:xfrm>
            <a:off x="419100" y="133223"/>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Failure Detection</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390735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685800" y="6248400"/>
            <a:ext cx="1905000" cy="457200"/>
          </a:xfrm>
          <a:prstGeom prst="rect">
            <a:avLst/>
          </a:prstGeom>
          <a:noFill/>
          <a:ln w="12700">
            <a:noFill/>
            <a:miter lim="800000"/>
            <a:headEnd/>
            <a:tailEnd/>
          </a:ln>
        </p:spPr>
        <p:txBody>
          <a:bodyPr wrap="none" anchor="ctr"/>
          <a:lstStyle/>
          <a:p>
            <a:endParaRPr lang="en-US"/>
          </a:p>
        </p:txBody>
      </p:sp>
      <p:sp>
        <p:nvSpPr>
          <p:cNvPr id="9" name="Rectangle 3"/>
          <p:cNvSpPr>
            <a:spLocks noChangeArrowheads="1"/>
          </p:cNvSpPr>
          <p:nvPr/>
        </p:nvSpPr>
        <p:spPr bwMode="auto">
          <a:xfrm>
            <a:off x="3124200" y="6248400"/>
            <a:ext cx="2895600" cy="457200"/>
          </a:xfrm>
          <a:prstGeom prst="rect">
            <a:avLst/>
          </a:prstGeom>
          <a:noFill/>
          <a:ln w="12700">
            <a:noFill/>
            <a:miter lim="800000"/>
            <a:headEnd/>
            <a:tailEnd/>
          </a:ln>
        </p:spPr>
        <p:txBody>
          <a:bodyPr wrap="none" anchor="ctr"/>
          <a:lstStyle/>
          <a:p>
            <a:endParaRPr lang="en-US"/>
          </a:p>
        </p:txBody>
      </p:sp>
      <p:sp>
        <p:nvSpPr>
          <p:cNvPr id="11" name="Rectangle 5"/>
          <p:cNvSpPr>
            <a:spLocks noChangeArrowheads="1"/>
          </p:cNvSpPr>
          <p:nvPr/>
        </p:nvSpPr>
        <p:spPr bwMode="auto">
          <a:xfrm>
            <a:off x="2667000" y="1997075"/>
            <a:ext cx="838200" cy="825500"/>
          </a:xfrm>
          <a:prstGeom prst="rect">
            <a:avLst/>
          </a:prstGeom>
          <a:solidFill>
            <a:srgbClr val="C1CEFF"/>
          </a:solidFill>
          <a:ln w="12700">
            <a:solidFill>
              <a:schemeClr val="tx1"/>
            </a:solidFill>
            <a:miter lim="800000"/>
            <a:headEnd/>
            <a:tailEnd/>
          </a:ln>
        </p:spPr>
        <p:txBody>
          <a:bodyPr wrap="none" anchor="ctr"/>
          <a:lstStyle/>
          <a:p>
            <a:endParaRPr lang="en-US"/>
          </a:p>
        </p:txBody>
      </p:sp>
      <p:sp>
        <p:nvSpPr>
          <p:cNvPr id="12" name="Rectangle 6"/>
          <p:cNvSpPr>
            <a:spLocks noChangeArrowheads="1"/>
          </p:cNvSpPr>
          <p:nvPr/>
        </p:nvSpPr>
        <p:spPr bwMode="auto">
          <a:xfrm>
            <a:off x="7473950" y="1774825"/>
            <a:ext cx="977900" cy="1816100"/>
          </a:xfrm>
          <a:prstGeom prst="rect">
            <a:avLst/>
          </a:prstGeom>
          <a:solidFill>
            <a:srgbClr val="C1CEFF"/>
          </a:solidFill>
          <a:ln w="12700">
            <a:solidFill>
              <a:schemeClr val="tx1"/>
            </a:solidFill>
            <a:miter lim="800000"/>
            <a:headEnd/>
            <a:tailEnd/>
          </a:ln>
        </p:spPr>
        <p:txBody>
          <a:bodyPr wrap="none" anchor="ctr"/>
          <a:lstStyle/>
          <a:p>
            <a:endParaRPr lang="en-US"/>
          </a:p>
        </p:txBody>
      </p:sp>
      <p:sp>
        <p:nvSpPr>
          <p:cNvPr id="13" name="AutoShape 7"/>
          <p:cNvSpPr>
            <a:spLocks noChangeArrowheads="1"/>
          </p:cNvSpPr>
          <p:nvPr/>
        </p:nvSpPr>
        <p:spPr bwMode="auto">
          <a:xfrm rot="5400000">
            <a:off x="6102350" y="2041525"/>
            <a:ext cx="787400" cy="939800"/>
          </a:xfrm>
          <a:prstGeom prst="triangle">
            <a:avLst>
              <a:gd name="adj" fmla="val 49986"/>
            </a:avLst>
          </a:prstGeom>
          <a:solidFill>
            <a:srgbClr val="C1CEFF"/>
          </a:solidFill>
          <a:ln w="12700">
            <a:solidFill>
              <a:schemeClr val="tx1"/>
            </a:solidFill>
            <a:miter lim="800000"/>
            <a:headEnd/>
            <a:tailEnd/>
          </a:ln>
        </p:spPr>
        <p:txBody>
          <a:bodyPr wrap="none" anchor="ctr"/>
          <a:lstStyle/>
          <a:p>
            <a:endParaRPr lang="en-US"/>
          </a:p>
        </p:txBody>
      </p:sp>
      <p:sp>
        <p:nvSpPr>
          <p:cNvPr id="14" name="Rectangle 8"/>
          <p:cNvSpPr>
            <a:spLocks noChangeArrowheads="1"/>
          </p:cNvSpPr>
          <p:nvPr/>
        </p:nvSpPr>
        <p:spPr bwMode="auto">
          <a:xfrm>
            <a:off x="1778000" y="3603625"/>
            <a:ext cx="901700" cy="1130300"/>
          </a:xfrm>
          <a:prstGeom prst="rect">
            <a:avLst/>
          </a:prstGeom>
          <a:solidFill>
            <a:srgbClr val="C1CEFF"/>
          </a:solidFill>
          <a:ln w="12700">
            <a:solidFill>
              <a:schemeClr val="tx1"/>
            </a:solidFill>
            <a:miter lim="800000"/>
            <a:headEnd/>
            <a:tailEnd/>
          </a:ln>
        </p:spPr>
        <p:txBody>
          <a:bodyPr wrap="none" anchor="ctr"/>
          <a:lstStyle/>
          <a:p>
            <a:endParaRPr lang="en-US"/>
          </a:p>
        </p:txBody>
      </p:sp>
      <p:sp>
        <p:nvSpPr>
          <p:cNvPr id="15" name="Rectangle 9"/>
          <p:cNvSpPr>
            <a:spLocks noChangeArrowheads="1"/>
          </p:cNvSpPr>
          <p:nvPr/>
        </p:nvSpPr>
        <p:spPr bwMode="auto">
          <a:xfrm>
            <a:off x="3378200" y="3603625"/>
            <a:ext cx="825500" cy="1130300"/>
          </a:xfrm>
          <a:prstGeom prst="rect">
            <a:avLst/>
          </a:prstGeom>
          <a:solidFill>
            <a:srgbClr val="C1CEFF"/>
          </a:solidFill>
          <a:ln w="12700">
            <a:solidFill>
              <a:schemeClr val="tx1"/>
            </a:solidFill>
            <a:miter lim="800000"/>
            <a:headEnd/>
            <a:tailEnd/>
          </a:ln>
        </p:spPr>
        <p:txBody>
          <a:bodyPr wrap="none" anchor="ctr"/>
          <a:lstStyle/>
          <a:p>
            <a:endParaRPr lang="en-US"/>
          </a:p>
        </p:txBody>
      </p:sp>
      <p:sp>
        <p:nvSpPr>
          <p:cNvPr id="16" name="Line 10"/>
          <p:cNvSpPr>
            <a:spLocks noChangeShapeType="1"/>
          </p:cNvSpPr>
          <p:nvPr/>
        </p:nvSpPr>
        <p:spPr bwMode="auto">
          <a:xfrm>
            <a:off x="2362200" y="2378075"/>
            <a:ext cx="277813" cy="0"/>
          </a:xfrm>
          <a:prstGeom prst="line">
            <a:avLst/>
          </a:prstGeom>
          <a:noFill/>
          <a:ln w="12700">
            <a:solidFill>
              <a:schemeClr val="tx1"/>
            </a:solidFill>
            <a:round/>
            <a:headEnd/>
            <a:tailEnd type="triangle" w="med" len="med"/>
          </a:ln>
        </p:spPr>
        <p:txBody>
          <a:bodyPr wrap="none" anchor="ctr"/>
          <a:lstStyle/>
          <a:p>
            <a:endParaRPr lang="en-US"/>
          </a:p>
        </p:txBody>
      </p:sp>
      <p:sp>
        <p:nvSpPr>
          <p:cNvPr id="17" name="Rectangle 11"/>
          <p:cNvSpPr>
            <a:spLocks noChangeArrowheads="1"/>
          </p:cNvSpPr>
          <p:nvPr/>
        </p:nvSpPr>
        <p:spPr bwMode="auto">
          <a:xfrm>
            <a:off x="2819400" y="1997075"/>
            <a:ext cx="762000" cy="822325"/>
          </a:xfrm>
          <a:prstGeom prst="rect">
            <a:avLst/>
          </a:prstGeom>
          <a:noFill/>
          <a:ln w="12700">
            <a:noFill/>
            <a:miter lim="800000"/>
            <a:headEnd/>
            <a:tailEnd/>
          </a:ln>
        </p:spPr>
        <p:txBody>
          <a:bodyPr lIns="90488" tIns="44450" rIns="90488" bIns="44450">
            <a:spAutoFit/>
          </a:bodyPr>
          <a:lstStyle/>
          <a:p>
            <a:pPr eaLnBrk="0" hangingPunct="0">
              <a:lnSpc>
                <a:spcPct val="100000"/>
              </a:lnSpc>
              <a:spcBef>
                <a:spcPct val="0"/>
              </a:spcBef>
              <a:buClrTx/>
              <a:buFontTx/>
              <a:buNone/>
            </a:pPr>
            <a:r>
              <a:rPr kumimoji="1" lang="en-US" sz="1600" b="0" i="0">
                <a:latin typeface="Arial" charset="0"/>
              </a:rPr>
              <a:t>High </a:t>
            </a:r>
          </a:p>
          <a:p>
            <a:pPr eaLnBrk="0" hangingPunct="0">
              <a:lnSpc>
                <a:spcPct val="100000"/>
              </a:lnSpc>
              <a:spcBef>
                <a:spcPct val="0"/>
              </a:spcBef>
              <a:buClrTx/>
              <a:buFontTx/>
              <a:buNone/>
            </a:pPr>
            <a:r>
              <a:rPr kumimoji="1" lang="en-US" sz="1600" b="0" i="0">
                <a:latin typeface="Arial" charset="0"/>
              </a:rPr>
              <a:t>Pass</a:t>
            </a:r>
          </a:p>
          <a:p>
            <a:pPr eaLnBrk="0" hangingPunct="0">
              <a:lnSpc>
                <a:spcPct val="100000"/>
              </a:lnSpc>
              <a:spcBef>
                <a:spcPct val="0"/>
              </a:spcBef>
              <a:buClrTx/>
              <a:buFontTx/>
              <a:buNone/>
            </a:pPr>
            <a:r>
              <a:rPr kumimoji="1" lang="en-US" sz="1600" b="0" i="0">
                <a:latin typeface="Arial" charset="0"/>
              </a:rPr>
              <a:t>Filter</a:t>
            </a:r>
          </a:p>
        </p:txBody>
      </p:sp>
      <p:sp>
        <p:nvSpPr>
          <p:cNvPr id="18" name="Rectangle 12"/>
          <p:cNvSpPr>
            <a:spLocks noChangeArrowheads="1"/>
          </p:cNvSpPr>
          <p:nvPr/>
        </p:nvSpPr>
        <p:spPr bwMode="auto">
          <a:xfrm>
            <a:off x="1905000" y="3743325"/>
            <a:ext cx="703263" cy="82232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Keys</a:t>
            </a:r>
          </a:p>
          <a:p>
            <a:pPr eaLnBrk="0" hangingPunct="0">
              <a:lnSpc>
                <a:spcPct val="100000"/>
              </a:lnSpc>
              <a:spcBef>
                <a:spcPct val="0"/>
              </a:spcBef>
              <a:buClrTx/>
              <a:buFontTx/>
              <a:buNone/>
            </a:pPr>
            <a:endParaRPr kumimoji="1" lang="en-US" sz="1600" b="0" i="0">
              <a:latin typeface="Arial" charset="0"/>
            </a:endParaRPr>
          </a:p>
          <a:p>
            <a:pPr eaLnBrk="0" hangingPunct="0">
              <a:lnSpc>
                <a:spcPct val="100000"/>
              </a:lnSpc>
              <a:spcBef>
                <a:spcPct val="0"/>
              </a:spcBef>
              <a:buClrTx/>
              <a:buFontTx/>
              <a:buNone/>
            </a:pPr>
            <a:r>
              <a:rPr kumimoji="1" lang="en-US" sz="1600" b="0" i="0">
                <a:latin typeface="Arial" charset="0"/>
              </a:rPr>
              <a:t>1  -  9</a:t>
            </a:r>
          </a:p>
        </p:txBody>
      </p:sp>
      <p:sp>
        <p:nvSpPr>
          <p:cNvPr id="19" name="Line 13"/>
          <p:cNvSpPr>
            <a:spLocks noChangeShapeType="1"/>
          </p:cNvSpPr>
          <p:nvPr/>
        </p:nvSpPr>
        <p:spPr bwMode="auto">
          <a:xfrm>
            <a:off x="2700338" y="3825875"/>
            <a:ext cx="658812" cy="0"/>
          </a:xfrm>
          <a:prstGeom prst="line">
            <a:avLst/>
          </a:prstGeom>
          <a:noFill/>
          <a:ln w="12700">
            <a:solidFill>
              <a:schemeClr val="tx1"/>
            </a:solidFill>
            <a:round/>
            <a:headEnd/>
            <a:tailEnd/>
          </a:ln>
        </p:spPr>
        <p:txBody>
          <a:bodyPr wrap="none" anchor="ctr"/>
          <a:lstStyle/>
          <a:p>
            <a:endParaRPr lang="en-US"/>
          </a:p>
        </p:txBody>
      </p:sp>
      <p:sp>
        <p:nvSpPr>
          <p:cNvPr id="20" name="Line 14"/>
          <p:cNvSpPr>
            <a:spLocks noChangeShapeType="1"/>
          </p:cNvSpPr>
          <p:nvPr/>
        </p:nvSpPr>
        <p:spPr bwMode="auto">
          <a:xfrm>
            <a:off x="2700338" y="3978275"/>
            <a:ext cx="658812" cy="0"/>
          </a:xfrm>
          <a:prstGeom prst="line">
            <a:avLst/>
          </a:prstGeom>
          <a:noFill/>
          <a:ln w="12700">
            <a:solidFill>
              <a:schemeClr val="tx1"/>
            </a:solidFill>
            <a:round/>
            <a:headEnd/>
            <a:tailEnd/>
          </a:ln>
        </p:spPr>
        <p:txBody>
          <a:bodyPr wrap="none" anchor="ctr"/>
          <a:lstStyle/>
          <a:p>
            <a:endParaRPr lang="en-US"/>
          </a:p>
        </p:txBody>
      </p:sp>
      <p:sp>
        <p:nvSpPr>
          <p:cNvPr id="21" name="Line 15"/>
          <p:cNvSpPr>
            <a:spLocks noChangeShapeType="1"/>
          </p:cNvSpPr>
          <p:nvPr/>
        </p:nvSpPr>
        <p:spPr bwMode="auto">
          <a:xfrm>
            <a:off x="2700338" y="4130675"/>
            <a:ext cx="658812" cy="0"/>
          </a:xfrm>
          <a:prstGeom prst="line">
            <a:avLst/>
          </a:prstGeom>
          <a:noFill/>
          <a:ln w="12700">
            <a:solidFill>
              <a:schemeClr val="tx1"/>
            </a:solidFill>
            <a:round/>
            <a:headEnd/>
            <a:tailEnd/>
          </a:ln>
        </p:spPr>
        <p:txBody>
          <a:bodyPr wrap="none" anchor="ctr"/>
          <a:lstStyle/>
          <a:p>
            <a:endParaRPr lang="en-US"/>
          </a:p>
        </p:txBody>
      </p:sp>
      <p:sp>
        <p:nvSpPr>
          <p:cNvPr id="22" name="Line 16"/>
          <p:cNvSpPr>
            <a:spLocks noChangeShapeType="1"/>
          </p:cNvSpPr>
          <p:nvPr/>
        </p:nvSpPr>
        <p:spPr bwMode="auto">
          <a:xfrm>
            <a:off x="2700338" y="4283075"/>
            <a:ext cx="658812" cy="0"/>
          </a:xfrm>
          <a:prstGeom prst="line">
            <a:avLst/>
          </a:prstGeom>
          <a:noFill/>
          <a:ln w="12700">
            <a:solidFill>
              <a:schemeClr val="tx1"/>
            </a:solidFill>
            <a:round/>
            <a:headEnd/>
            <a:tailEnd/>
          </a:ln>
        </p:spPr>
        <p:txBody>
          <a:bodyPr wrap="none" anchor="ctr"/>
          <a:lstStyle/>
          <a:p>
            <a:endParaRPr lang="en-US"/>
          </a:p>
        </p:txBody>
      </p:sp>
      <p:sp>
        <p:nvSpPr>
          <p:cNvPr id="23" name="Line 17"/>
          <p:cNvSpPr>
            <a:spLocks noChangeShapeType="1"/>
          </p:cNvSpPr>
          <p:nvPr/>
        </p:nvSpPr>
        <p:spPr bwMode="auto">
          <a:xfrm>
            <a:off x="2700338" y="4435475"/>
            <a:ext cx="658812" cy="0"/>
          </a:xfrm>
          <a:prstGeom prst="line">
            <a:avLst/>
          </a:prstGeom>
          <a:noFill/>
          <a:ln w="12700">
            <a:solidFill>
              <a:schemeClr val="tx1"/>
            </a:solidFill>
            <a:round/>
            <a:headEnd/>
            <a:tailEnd/>
          </a:ln>
        </p:spPr>
        <p:txBody>
          <a:bodyPr wrap="none" anchor="ctr"/>
          <a:lstStyle/>
          <a:p>
            <a:endParaRPr lang="en-US"/>
          </a:p>
        </p:txBody>
      </p:sp>
      <p:sp>
        <p:nvSpPr>
          <p:cNvPr id="24" name="Rectangle 18"/>
          <p:cNvSpPr>
            <a:spLocks noChangeArrowheads="1"/>
          </p:cNvSpPr>
          <p:nvPr/>
        </p:nvSpPr>
        <p:spPr bwMode="auto">
          <a:xfrm>
            <a:off x="3505200" y="3971925"/>
            <a:ext cx="519113"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D/A</a:t>
            </a:r>
          </a:p>
        </p:txBody>
      </p:sp>
      <p:sp>
        <p:nvSpPr>
          <p:cNvPr id="25" name="Rectangle 19"/>
          <p:cNvSpPr>
            <a:spLocks noChangeArrowheads="1"/>
          </p:cNvSpPr>
          <p:nvPr/>
        </p:nvSpPr>
        <p:spPr bwMode="auto">
          <a:xfrm>
            <a:off x="5618163" y="1720851"/>
            <a:ext cx="1209675"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comparator</a:t>
            </a:r>
          </a:p>
        </p:txBody>
      </p:sp>
      <p:sp>
        <p:nvSpPr>
          <p:cNvPr id="26" name="Line 20"/>
          <p:cNvSpPr>
            <a:spLocks noChangeShapeType="1"/>
          </p:cNvSpPr>
          <p:nvPr/>
        </p:nvSpPr>
        <p:spPr bwMode="auto">
          <a:xfrm>
            <a:off x="6948488" y="2530475"/>
            <a:ext cx="506412" cy="0"/>
          </a:xfrm>
          <a:prstGeom prst="line">
            <a:avLst/>
          </a:prstGeom>
          <a:noFill/>
          <a:ln w="12700">
            <a:solidFill>
              <a:schemeClr val="tx1"/>
            </a:solidFill>
            <a:round/>
            <a:headEnd/>
            <a:tailEnd/>
          </a:ln>
        </p:spPr>
        <p:txBody>
          <a:bodyPr wrap="none" anchor="ctr"/>
          <a:lstStyle/>
          <a:p>
            <a:endParaRPr lang="en-US"/>
          </a:p>
        </p:txBody>
      </p:sp>
      <p:sp>
        <p:nvSpPr>
          <p:cNvPr id="27" name="Rectangle 21"/>
          <p:cNvSpPr>
            <a:spLocks noChangeArrowheads="1"/>
          </p:cNvSpPr>
          <p:nvPr/>
        </p:nvSpPr>
        <p:spPr bwMode="auto">
          <a:xfrm>
            <a:off x="6608763" y="2654300"/>
            <a:ext cx="927100"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interrupt</a:t>
            </a:r>
          </a:p>
        </p:txBody>
      </p:sp>
      <p:sp>
        <p:nvSpPr>
          <p:cNvPr id="28" name="Rectangle 22"/>
          <p:cNvSpPr>
            <a:spLocks noChangeArrowheads="1"/>
          </p:cNvSpPr>
          <p:nvPr/>
        </p:nvSpPr>
        <p:spPr bwMode="auto">
          <a:xfrm>
            <a:off x="7675563" y="2449513"/>
            <a:ext cx="608012"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CPU</a:t>
            </a:r>
          </a:p>
        </p:txBody>
      </p:sp>
      <p:sp>
        <p:nvSpPr>
          <p:cNvPr id="29" name="AutoShape 23"/>
          <p:cNvSpPr>
            <a:spLocks noChangeArrowheads="1"/>
          </p:cNvSpPr>
          <p:nvPr/>
        </p:nvSpPr>
        <p:spPr bwMode="auto">
          <a:xfrm>
            <a:off x="1066800" y="1768475"/>
            <a:ext cx="1301750" cy="1130300"/>
          </a:xfrm>
          <a:prstGeom prst="roundRect">
            <a:avLst>
              <a:gd name="adj" fmla="val 12486"/>
            </a:avLst>
          </a:prstGeom>
          <a:solidFill>
            <a:srgbClr val="8CF4EA"/>
          </a:solidFill>
          <a:ln w="12700">
            <a:solidFill>
              <a:schemeClr val="tx1"/>
            </a:solidFill>
            <a:round/>
            <a:headEnd/>
            <a:tailEnd/>
          </a:ln>
        </p:spPr>
        <p:txBody>
          <a:bodyPr wrap="none" anchor="ctr"/>
          <a:lstStyle/>
          <a:p>
            <a:endParaRPr lang="en-US"/>
          </a:p>
        </p:txBody>
      </p:sp>
      <p:sp>
        <p:nvSpPr>
          <p:cNvPr id="30" name="Line 24"/>
          <p:cNvSpPr>
            <a:spLocks noChangeShapeType="1"/>
          </p:cNvSpPr>
          <p:nvPr/>
        </p:nvSpPr>
        <p:spPr bwMode="auto">
          <a:xfrm>
            <a:off x="1066800" y="2378075"/>
            <a:ext cx="1135063" cy="0"/>
          </a:xfrm>
          <a:prstGeom prst="line">
            <a:avLst/>
          </a:prstGeom>
          <a:noFill/>
          <a:ln w="12700">
            <a:solidFill>
              <a:schemeClr val="tx1"/>
            </a:solidFill>
            <a:round/>
            <a:headEnd/>
            <a:tailEnd/>
          </a:ln>
        </p:spPr>
        <p:txBody>
          <a:bodyPr wrap="none" anchor="ctr"/>
          <a:lstStyle/>
          <a:p>
            <a:endParaRPr lang="en-US"/>
          </a:p>
        </p:txBody>
      </p:sp>
      <p:sp>
        <p:nvSpPr>
          <p:cNvPr id="31" name="AutoShape 25"/>
          <p:cNvSpPr>
            <a:spLocks noChangeArrowheads="1"/>
          </p:cNvSpPr>
          <p:nvPr/>
        </p:nvSpPr>
        <p:spPr bwMode="auto">
          <a:xfrm>
            <a:off x="4064000" y="1851025"/>
            <a:ext cx="1301750" cy="1130300"/>
          </a:xfrm>
          <a:prstGeom prst="roundRect">
            <a:avLst>
              <a:gd name="adj" fmla="val 12486"/>
            </a:avLst>
          </a:prstGeom>
          <a:solidFill>
            <a:srgbClr val="8CF4EA"/>
          </a:solidFill>
          <a:ln w="12700">
            <a:solidFill>
              <a:schemeClr val="tx1"/>
            </a:solidFill>
            <a:round/>
            <a:headEnd/>
            <a:tailEnd/>
          </a:ln>
        </p:spPr>
        <p:txBody>
          <a:bodyPr wrap="none" anchor="ctr"/>
          <a:lstStyle/>
          <a:p>
            <a:endParaRPr lang="en-US"/>
          </a:p>
        </p:txBody>
      </p:sp>
      <p:grpSp>
        <p:nvGrpSpPr>
          <p:cNvPr id="32" name="Group 26"/>
          <p:cNvGrpSpPr>
            <a:grpSpLocks/>
          </p:cNvGrpSpPr>
          <p:nvPr/>
        </p:nvGrpSpPr>
        <p:grpSpPr bwMode="auto">
          <a:xfrm>
            <a:off x="1066800" y="1997075"/>
            <a:ext cx="1050925" cy="798513"/>
            <a:chOff x="346" y="890"/>
            <a:chExt cx="663" cy="503"/>
          </a:xfrm>
        </p:grpSpPr>
        <p:sp>
          <p:nvSpPr>
            <p:cNvPr id="33" name="Freeform 27"/>
            <p:cNvSpPr>
              <a:spLocks/>
            </p:cNvSpPr>
            <p:nvPr/>
          </p:nvSpPr>
          <p:spPr bwMode="auto">
            <a:xfrm>
              <a:off x="346" y="890"/>
              <a:ext cx="332" cy="258"/>
            </a:xfrm>
            <a:custGeom>
              <a:avLst/>
              <a:gdLst>
                <a:gd name="T0" fmla="*/ 1 w 332"/>
                <a:gd name="T1" fmla="*/ 244 h 258"/>
                <a:gd name="T2" fmla="*/ 6 w 332"/>
                <a:gd name="T3" fmla="*/ 235 h 258"/>
                <a:gd name="T4" fmla="*/ 8 w 332"/>
                <a:gd name="T5" fmla="*/ 226 h 258"/>
                <a:gd name="T6" fmla="*/ 10 w 332"/>
                <a:gd name="T7" fmla="*/ 217 h 258"/>
                <a:gd name="T8" fmla="*/ 15 w 332"/>
                <a:gd name="T9" fmla="*/ 208 h 258"/>
                <a:gd name="T10" fmla="*/ 18 w 332"/>
                <a:gd name="T11" fmla="*/ 199 h 258"/>
                <a:gd name="T12" fmla="*/ 24 w 332"/>
                <a:gd name="T13" fmla="*/ 190 h 258"/>
                <a:gd name="T14" fmla="*/ 29 w 332"/>
                <a:gd name="T15" fmla="*/ 181 h 258"/>
                <a:gd name="T16" fmla="*/ 37 w 332"/>
                <a:gd name="T17" fmla="*/ 172 h 258"/>
                <a:gd name="T18" fmla="*/ 44 w 332"/>
                <a:gd name="T19" fmla="*/ 163 h 258"/>
                <a:gd name="T20" fmla="*/ 49 w 332"/>
                <a:gd name="T21" fmla="*/ 155 h 258"/>
                <a:gd name="T22" fmla="*/ 57 w 332"/>
                <a:gd name="T23" fmla="*/ 146 h 258"/>
                <a:gd name="T24" fmla="*/ 64 w 332"/>
                <a:gd name="T25" fmla="*/ 137 h 258"/>
                <a:gd name="T26" fmla="*/ 72 w 332"/>
                <a:gd name="T27" fmla="*/ 128 h 258"/>
                <a:gd name="T28" fmla="*/ 80 w 332"/>
                <a:gd name="T29" fmla="*/ 119 h 258"/>
                <a:gd name="T30" fmla="*/ 88 w 332"/>
                <a:gd name="T31" fmla="*/ 110 h 258"/>
                <a:gd name="T32" fmla="*/ 97 w 332"/>
                <a:gd name="T33" fmla="*/ 102 h 258"/>
                <a:gd name="T34" fmla="*/ 109 w 332"/>
                <a:gd name="T35" fmla="*/ 94 h 258"/>
                <a:gd name="T36" fmla="*/ 122 w 332"/>
                <a:gd name="T37" fmla="*/ 90 h 258"/>
                <a:gd name="T38" fmla="*/ 134 w 332"/>
                <a:gd name="T39" fmla="*/ 87 h 258"/>
                <a:gd name="T40" fmla="*/ 146 w 332"/>
                <a:gd name="T41" fmla="*/ 83 h 258"/>
                <a:gd name="T42" fmla="*/ 165 w 332"/>
                <a:gd name="T43" fmla="*/ 0 h 258"/>
                <a:gd name="T44" fmla="*/ 171 w 332"/>
                <a:gd name="T45" fmla="*/ 82 h 258"/>
                <a:gd name="T46" fmla="*/ 184 w 332"/>
                <a:gd name="T47" fmla="*/ 83 h 258"/>
                <a:gd name="T48" fmla="*/ 210 w 332"/>
                <a:gd name="T49" fmla="*/ 3 h 258"/>
                <a:gd name="T50" fmla="*/ 218 w 332"/>
                <a:gd name="T51" fmla="*/ 11 h 258"/>
                <a:gd name="T52" fmla="*/ 223 w 332"/>
                <a:gd name="T53" fmla="*/ 90 h 258"/>
                <a:gd name="T54" fmla="*/ 234 w 332"/>
                <a:gd name="T55" fmla="*/ 97 h 258"/>
                <a:gd name="T56" fmla="*/ 250 w 332"/>
                <a:gd name="T57" fmla="*/ 16 h 258"/>
                <a:gd name="T58" fmla="*/ 254 w 332"/>
                <a:gd name="T59" fmla="*/ 111 h 258"/>
                <a:gd name="T60" fmla="*/ 261 w 332"/>
                <a:gd name="T61" fmla="*/ 120 h 258"/>
                <a:gd name="T62" fmla="*/ 267 w 332"/>
                <a:gd name="T63" fmla="*/ 129 h 258"/>
                <a:gd name="T64" fmla="*/ 275 w 332"/>
                <a:gd name="T65" fmla="*/ 138 h 258"/>
                <a:gd name="T66" fmla="*/ 280 w 332"/>
                <a:gd name="T67" fmla="*/ 147 h 258"/>
                <a:gd name="T68" fmla="*/ 286 w 332"/>
                <a:gd name="T69" fmla="*/ 156 h 258"/>
                <a:gd name="T70" fmla="*/ 290 w 332"/>
                <a:gd name="T71" fmla="*/ 165 h 258"/>
                <a:gd name="T72" fmla="*/ 294 w 332"/>
                <a:gd name="T73" fmla="*/ 173 h 258"/>
                <a:gd name="T74" fmla="*/ 302 w 332"/>
                <a:gd name="T75" fmla="*/ 182 h 258"/>
                <a:gd name="T76" fmla="*/ 305 w 332"/>
                <a:gd name="T77" fmla="*/ 191 h 258"/>
                <a:gd name="T78" fmla="*/ 309 w 332"/>
                <a:gd name="T79" fmla="*/ 200 h 258"/>
                <a:gd name="T80" fmla="*/ 313 w 332"/>
                <a:gd name="T81" fmla="*/ 209 h 258"/>
                <a:gd name="T82" fmla="*/ 316 w 332"/>
                <a:gd name="T83" fmla="*/ 219 h 258"/>
                <a:gd name="T84" fmla="*/ 319 w 332"/>
                <a:gd name="T85" fmla="*/ 227 h 258"/>
                <a:gd name="T86" fmla="*/ 325 w 332"/>
                <a:gd name="T87" fmla="*/ 236 h 258"/>
                <a:gd name="T88" fmla="*/ 328 w 332"/>
                <a:gd name="T89" fmla="*/ 245 h 258"/>
                <a:gd name="T90" fmla="*/ 330 w 332"/>
                <a:gd name="T91" fmla="*/ 254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2"/>
                <a:gd name="T139" fmla="*/ 0 h 258"/>
                <a:gd name="T140" fmla="*/ 332 w 332"/>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2" h="258">
                  <a:moveTo>
                    <a:pt x="0" y="250"/>
                  </a:moveTo>
                  <a:lnTo>
                    <a:pt x="0" y="247"/>
                  </a:lnTo>
                  <a:lnTo>
                    <a:pt x="1" y="244"/>
                  </a:lnTo>
                  <a:lnTo>
                    <a:pt x="2" y="241"/>
                  </a:lnTo>
                  <a:lnTo>
                    <a:pt x="4" y="238"/>
                  </a:lnTo>
                  <a:lnTo>
                    <a:pt x="6" y="235"/>
                  </a:lnTo>
                  <a:lnTo>
                    <a:pt x="6" y="232"/>
                  </a:lnTo>
                  <a:lnTo>
                    <a:pt x="6" y="229"/>
                  </a:lnTo>
                  <a:lnTo>
                    <a:pt x="8" y="226"/>
                  </a:lnTo>
                  <a:lnTo>
                    <a:pt x="8" y="223"/>
                  </a:lnTo>
                  <a:lnTo>
                    <a:pt x="10" y="220"/>
                  </a:lnTo>
                  <a:lnTo>
                    <a:pt x="10" y="217"/>
                  </a:lnTo>
                  <a:lnTo>
                    <a:pt x="12" y="214"/>
                  </a:lnTo>
                  <a:lnTo>
                    <a:pt x="12" y="211"/>
                  </a:lnTo>
                  <a:lnTo>
                    <a:pt x="15" y="208"/>
                  </a:lnTo>
                  <a:lnTo>
                    <a:pt x="16" y="205"/>
                  </a:lnTo>
                  <a:lnTo>
                    <a:pt x="17" y="202"/>
                  </a:lnTo>
                  <a:lnTo>
                    <a:pt x="18" y="199"/>
                  </a:lnTo>
                  <a:lnTo>
                    <a:pt x="20" y="196"/>
                  </a:lnTo>
                  <a:lnTo>
                    <a:pt x="22" y="193"/>
                  </a:lnTo>
                  <a:lnTo>
                    <a:pt x="24" y="190"/>
                  </a:lnTo>
                  <a:lnTo>
                    <a:pt x="25" y="187"/>
                  </a:lnTo>
                  <a:lnTo>
                    <a:pt x="27" y="184"/>
                  </a:lnTo>
                  <a:lnTo>
                    <a:pt x="29" y="181"/>
                  </a:lnTo>
                  <a:lnTo>
                    <a:pt x="31" y="178"/>
                  </a:lnTo>
                  <a:lnTo>
                    <a:pt x="33" y="175"/>
                  </a:lnTo>
                  <a:lnTo>
                    <a:pt x="37" y="172"/>
                  </a:lnTo>
                  <a:lnTo>
                    <a:pt x="39" y="170"/>
                  </a:lnTo>
                  <a:lnTo>
                    <a:pt x="41" y="167"/>
                  </a:lnTo>
                  <a:lnTo>
                    <a:pt x="44" y="163"/>
                  </a:lnTo>
                  <a:lnTo>
                    <a:pt x="45" y="161"/>
                  </a:lnTo>
                  <a:lnTo>
                    <a:pt x="47" y="158"/>
                  </a:lnTo>
                  <a:lnTo>
                    <a:pt x="49" y="155"/>
                  </a:lnTo>
                  <a:lnTo>
                    <a:pt x="51" y="152"/>
                  </a:lnTo>
                  <a:lnTo>
                    <a:pt x="53" y="149"/>
                  </a:lnTo>
                  <a:lnTo>
                    <a:pt x="57" y="146"/>
                  </a:lnTo>
                  <a:lnTo>
                    <a:pt x="59" y="143"/>
                  </a:lnTo>
                  <a:lnTo>
                    <a:pt x="62" y="140"/>
                  </a:lnTo>
                  <a:lnTo>
                    <a:pt x="64" y="137"/>
                  </a:lnTo>
                  <a:lnTo>
                    <a:pt x="66" y="134"/>
                  </a:lnTo>
                  <a:lnTo>
                    <a:pt x="68" y="131"/>
                  </a:lnTo>
                  <a:lnTo>
                    <a:pt x="72" y="128"/>
                  </a:lnTo>
                  <a:lnTo>
                    <a:pt x="73" y="125"/>
                  </a:lnTo>
                  <a:lnTo>
                    <a:pt x="76" y="122"/>
                  </a:lnTo>
                  <a:lnTo>
                    <a:pt x="80" y="119"/>
                  </a:lnTo>
                  <a:lnTo>
                    <a:pt x="82" y="116"/>
                  </a:lnTo>
                  <a:lnTo>
                    <a:pt x="86" y="113"/>
                  </a:lnTo>
                  <a:lnTo>
                    <a:pt x="88" y="110"/>
                  </a:lnTo>
                  <a:lnTo>
                    <a:pt x="91" y="107"/>
                  </a:lnTo>
                  <a:lnTo>
                    <a:pt x="95" y="105"/>
                  </a:lnTo>
                  <a:lnTo>
                    <a:pt x="97" y="102"/>
                  </a:lnTo>
                  <a:lnTo>
                    <a:pt x="101" y="99"/>
                  </a:lnTo>
                  <a:lnTo>
                    <a:pt x="105" y="96"/>
                  </a:lnTo>
                  <a:lnTo>
                    <a:pt x="109" y="94"/>
                  </a:lnTo>
                  <a:lnTo>
                    <a:pt x="113" y="92"/>
                  </a:lnTo>
                  <a:lnTo>
                    <a:pt x="123" y="25"/>
                  </a:lnTo>
                  <a:lnTo>
                    <a:pt x="122" y="90"/>
                  </a:lnTo>
                  <a:lnTo>
                    <a:pt x="126" y="89"/>
                  </a:lnTo>
                  <a:lnTo>
                    <a:pt x="130" y="88"/>
                  </a:lnTo>
                  <a:lnTo>
                    <a:pt x="134" y="87"/>
                  </a:lnTo>
                  <a:lnTo>
                    <a:pt x="138" y="86"/>
                  </a:lnTo>
                  <a:lnTo>
                    <a:pt x="142" y="84"/>
                  </a:lnTo>
                  <a:lnTo>
                    <a:pt x="146" y="83"/>
                  </a:lnTo>
                  <a:lnTo>
                    <a:pt x="151" y="83"/>
                  </a:lnTo>
                  <a:lnTo>
                    <a:pt x="161" y="11"/>
                  </a:lnTo>
                  <a:lnTo>
                    <a:pt x="165" y="0"/>
                  </a:lnTo>
                  <a:lnTo>
                    <a:pt x="171" y="6"/>
                  </a:lnTo>
                  <a:lnTo>
                    <a:pt x="173" y="27"/>
                  </a:lnTo>
                  <a:lnTo>
                    <a:pt x="171" y="82"/>
                  </a:lnTo>
                  <a:lnTo>
                    <a:pt x="176" y="82"/>
                  </a:lnTo>
                  <a:lnTo>
                    <a:pt x="180" y="82"/>
                  </a:lnTo>
                  <a:lnTo>
                    <a:pt x="184" y="83"/>
                  </a:lnTo>
                  <a:lnTo>
                    <a:pt x="188" y="84"/>
                  </a:lnTo>
                  <a:lnTo>
                    <a:pt x="192" y="86"/>
                  </a:lnTo>
                  <a:lnTo>
                    <a:pt x="210" y="3"/>
                  </a:lnTo>
                  <a:lnTo>
                    <a:pt x="216" y="0"/>
                  </a:lnTo>
                  <a:lnTo>
                    <a:pt x="216" y="15"/>
                  </a:lnTo>
                  <a:lnTo>
                    <a:pt x="218" y="11"/>
                  </a:lnTo>
                  <a:lnTo>
                    <a:pt x="213" y="88"/>
                  </a:lnTo>
                  <a:lnTo>
                    <a:pt x="217" y="90"/>
                  </a:lnTo>
                  <a:lnTo>
                    <a:pt x="223" y="90"/>
                  </a:lnTo>
                  <a:lnTo>
                    <a:pt x="227" y="92"/>
                  </a:lnTo>
                  <a:lnTo>
                    <a:pt x="229" y="94"/>
                  </a:lnTo>
                  <a:lnTo>
                    <a:pt x="234" y="97"/>
                  </a:lnTo>
                  <a:lnTo>
                    <a:pt x="238" y="99"/>
                  </a:lnTo>
                  <a:lnTo>
                    <a:pt x="240" y="102"/>
                  </a:lnTo>
                  <a:lnTo>
                    <a:pt x="250" y="16"/>
                  </a:lnTo>
                  <a:lnTo>
                    <a:pt x="252" y="1"/>
                  </a:lnTo>
                  <a:lnTo>
                    <a:pt x="256" y="9"/>
                  </a:lnTo>
                  <a:lnTo>
                    <a:pt x="254" y="111"/>
                  </a:lnTo>
                  <a:lnTo>
                    <a:pt x="256" y="114"/>
                  </a:lnTo>
                  <a:lnTo>
                    <a:pt x="258" y="117"/>
                  </a:lnTo>
                  <a:lnTo>
                    <a:pt x="261" y="120"/>
                  </a:lnTo>
                  <a:lnTo>
                    <a:pt x="263" y="123"/>
                  </a:lnTo>
                  <a:lnTo>
                    <a:pt x="265" y="126"/>
                  </a:lnTo>
                  <a:lnTo>
                    <a:pt x="267" y="129"/>
                  </a:lnTo>
                  <a:lnTo>
                    <a:pt x="269" y="132"/>
                  </a:lnTo>
                  <a:lnTo>
                    <a:pt x="273" y="135"/>
                  </a:lnTo>
                  <a:lnTo>
                    <a:pt x="275" y="138"/>
                  </a:lnTo>
                  <a:lnTo>
                    <a:pt x="277" y="141"/>
                  </a:lnTo>
                  <a:lnTo>
                    <a:pt x="278" y="144"/>
                  </a:lnTo>
                  <a:lnTo>
                    <a:pt x="280" y="147"/>
                  </a:lnTo>
                  <a:lnTo>
                    <a:pt x="282" y="150"/>
                  </a:lnTo>
                  <a:lnTo>
                    <a:pt x="284" y="153"/>
                  </a:lnTo>
                  <a:lnTo>
                    <a:pt x="286" y="156"/>
                  </a:lnTo>
                  <a:lnTo>
                    <a:pt x="287" y="159"/>
                  </a:lnTo>
                  <a:lnTo>
                    <a:pt x="288" y="162"/>
                  </a:lnTo>
                  <a:lnTo>
                    <a:pt x="290" y="165"/>
                  </a:lnTo>
                  <a:lnTo>
                    <a:pt x="292" y="168"/>
                  </a:lnTo>
                  <a:lnTo>
                    <a:pt x="294" y="171"/>
                  </a:lnTo>
                  <a:lnTo>
                    <a:pt x="294" y="173"/>
                  </a:lnTo>
                  <a:lnTo>
                    <a:pt x="296" y="176"/>
                  </a:lnTo>
                  <a:lnTo>
                    <a:pt x="300" y="179"/>
                  </a:lnTo>
                  <a:lnTo>
                    <a:pt x="302" y="182"/>
                  </a:lnTo>
                  <a:lnTo>
                    <a:pt x="303" y="186"/>
                  </a:lnTo>
                  <a:lnTo>
                    <a:pt x="304" y="188"/>
                  </a:lnTo>
                  <a:lnTo>
                    <a:pt x="305" y="191"/>
                  </a:lnTo>
                  <a:lnTo>
                    <a:pt x="307" y="194"/>
                  </a:lnTo>
                  <a:lnTo>
                    <a:pt x="308" y="198"/>
                  </a:lnTo>
                  <a:lnTo>
                    <a:pt x="309" y="200"/>
                  </a:lnTo>
                  <a:lnTo>
                    <a:pt x="311" y="203"/>
                  </a:lnTo>
                  <a:lnTo>
                    <a:pt x="312" y="207"/>
                  </a:lnTo>
                  <a:lnTo>
                    <a:pt x="313" y="209"/>
                  </a:lnTo>
                  <a:lnTo>
                    <a:pt x="314" y="212"/>
                  </a:lnTo>
                  <a:lnTo>
                    <a:pt x="315" y="215"/>
                  </a:lnTo>
                  <a:lnTo>
                    <a:pt x="316" y="219"/>
                  </a:lnTo>
                  <a:lnTo>
                    <a:pt x="317" y="221"/>
                  </a:lnTo>
                  <a:lnTo>
                    <a:pt x="319" y="224"/>
                  </a:lnTo>
                  <a:lnTo>
                    <a:pt x="319" y="227"/>
                  </a:lnTo>
                  <a:lnTo>
                    <a:pt x="321" y="230"/>
                  </a:lnTo>
                  <a:lnTo>
                    <a:pt x="323" y="233"/>
                  </a:lnTo>
                  <a:lnTo>
                    <a:pt x="325" y="236"/>
                  </a:lnTo>
                  <a:lnTo>
                    <a:pt x="325" y="239"/>
                  </a:lnTo>
                  <a:lnTo>
                    <a:pt x="327" y="242"/>
                  </a:lnTo>
                  <a:lnTo>
                    <a:pt x="328" y="245"/>
                  </a:lnTo>
                  <a:lnTo>
                    <a:pt x="329" y="248"/>
                  </a:lnTo>
                  <a:lnTo>
                    <a:pt x="330" y="251"/>
                  </a:lnTo>
                  <a:lnTo>
                    <a:pt x="330" y="254"/>
                  </a:lnTo>
                  <a:lnTo>
                    <a:pt x="331" y="257"/>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4" name="Freeform 28"/>
            <p:cNvSpPr>
              <a:spLocks/>
            </p:cNvSpPr>
            <p:nvPr/>
          </p:nvSpPr>
          <p:spPr bwMode="auto">
            <a:xfrm>
              <a:off x="677" y="1135"/>
              <a:ext cx="332" cy="258"/>
            </a:xfrm>
            <a:custGeom>
              <a:avLst/>
              <a:gdLst>
                <a:gd name="T0" fmla="*/ 1 w 332"/>
                <a:gd name="T1" fmla="*/ 13 h 258"/>
                <a:gd name="T2" fmla="*/ 6 w 332"/>
                <a:gd name="T3" fmla="*/ 22 h 258"/>
                <a:gd name="T4" fmla="*/ 8 w 332"/>
                <a:gd name="T5" fmla="*/ 31 h 258"/>
                <a:gd name="T6" fmla="*/ 10 w 332"/>
                <a:gd name="T7" fmla="*/ 40 h 258"/>
                <a:gd name="T8" fmla="*/ 15 w 332"/>
                <a:gd name="T9" fmla="*/ 49 h 258"/>
                <a:gd name="T10" fmla="*/ 18 w 332"/>
                <a:gd name="T11" fmla="*/ 58 h 258"/>
                <a:gd name="T12" fmla="*/ 24 w 332"/>
                <a:gd name="T13" fmla="*/ 67 h 258"/>
                <a:gd name="T14" fmla="*/ 29 w 332"/>
                <a:gd name="T15" fmla="*/ 76 h 258"/>
                <a:gd name="T16" fmla="*/ 37 w 332"/>
                <a:gd name="T17" fmla="*/ 85 h 258"/>
                <a:gd name="T18" fmla="*/ 44 w 332"/>
                <a:gd name="T19" fmla="*/ 94 h 258"/>
                <a:gd name="T20" fmla="*/ 49 w 332"/>
                <a:gd name="T21" fmla="*/ 102 h 258"/>
                <a:gd name="T22" fmla="*/ 57 w 332"/>
                <a:gd name="T23" fmla="*/ 111 h 258"/>
                <a:gd name="T24" fmla="*/ 64 w 332"/>
                <a:gd name="T25" fmla="*/ 120 h 258"/>
                <a:gd name="T26" fmla="*/ 72 w 332"/>
                <a:gd name="T27" fmla="*/ 129 h 258"/>
                <a:gd name="T28" fmla="*/ 80 w 332"/>
                <a:gd name="T29" fmla="*/ 138 h 258"/>
                <a:gd name="T30" fmla="*/ 88 w 332"/>
                <a:gd name="T31" fmla="*/ 147 h 258"/>
                <a:gd name="T32" fmla="*/ 97 w 332"/>
                <a:gd name="T33" fmla="*/ 155 h 258"/>
                <a:gd name="T34" fmla="*/ 109 w 332"/>
                <a:gd name="T35" fmla="*/ 163 h 258"/>
                <a:gd name="T36" fmla="*/ 122 w 332"/>
                <a:gd name="T37" fmla="*/ 167 h 258"/>
                <a:gd name="T38" fmla="*/ 134 w 332"/>
                <a:gd name="T39" fmla="*/ 170 h 258"/>
                <a:gd name="T40" fmla="*/ 146 w 332"/>
                <a:gd name="T41" fmla="*/ 174 h 258"/>
                <a:gd name="T42" fmla="*/ 165 w 332"/>
                <a:gd name="T43" fmla="*/ 257 h 258"/>
                <a:gd name="T44" fmla="*/ 171 w 332"/>
                <a:gd name="T45" fmla="*/ 175 h 258"/>
                <a:gd name="T46" fmla="*/ 184 w 332"/>
                <a:gd name="T47" fmla="*/ 174 h 258"/>
                <a:gd name="T48" fmla="*/ 210 w 332"/>
                <a:gd name="T49" fmla="*/ 254 h 258"/>
                <a:gd name="T50" fmla="*/ 218 w 332"/>
                <a:gd name="T51" fmla="*/ 246 h 258"/>
                <a:gd name="T52" fmla="*/ 223 w 332"/>
                <a:gd name="T53" fmla="*/ 167 h 258"/>
                <a:gd name="T54" fmla="*/ 234 w 332"/>
                <a:gd name="T55" fmla="*/ 160 h 258"/>
                <a:gd name="T56" fmla="*/ 250 w 332"/>
                <a:gd name="T57" fmla="*/ 241 h 258"/>
                <a:gd name="T58" fmla="*/ 254 w 332"/>
                <a:gd name="T59" fmla="*/ 146 h 258"/>
                <a:gd name="T60" fmla="*/ 261 w 332"/>
                <a:gd name="T61" fmla="*/ 137 h 258"/>
                <a:gd name="T62" fmla="*/ 267 w 332"/>
                <a:gd name="T63" fmla="*/ 128 h 258"/>
                <a:gd name="T64" fmla="*/ 275 w 332"/>
                <a:gd name="T65" fmla="*/ 119 h 258"/>
                <a:gd name="T66" fmla="*/ 280 w 332"/>
                <a:gd name="T67" fmla="*/ 110 h 258"/>
                <a:gd name="T68" fmla="*/ 286 w 332"/>
                <a:gd name="T69" fmla="*/ 101 h 258"/>
                <a:gd name="T70" fmla="*/ 290 w 332"/>
                <a:gd name="T71" fmla="*/ 92 h 258"/>
                <a:gd name="T72" fmla="*/ 294 w 332"/>
                <a:gd name="T73" fmla="*/ 84 h 258"/>
                <a:gd name="T74" fmla="*/ 302 w 332"/>
                <a:gd name="T75" fmla="*/ 75 h 258"/>
                <a:gd name="T76" fmla="*/ 305 w 332"/>
                <a:gd name="T77" fmla="*/ 66 h 258"/>
                <a:gd name="T78" fmla="*/ 309 w 332"/>
                <a:gd name="T79" fmla="*/ 57 h 258"/>
                <a:gd name="T80" fmla="*/ 313 w 332"/>
                <a:gd name="T81" fmla="*/ 48 h 258"/>
                <a:gd name="T82" fmla="*/ 316 w 332"/>
                <a:gd name="T83" fmla="*/ 38 h 258"/>
                <a:gd name="T84" fmla="*/ 319 w 332"/>
                <a:gd name="T85" fmla="*/ 30 h 258"/>
                <a:gd name="T86" fmla="*/ 325 w 332"/>
                <a:gd name="T87" fmla="*/ 21 h 258"/>
                <a:gd name="T88" fmla="*/ 328 w 332"/>
                <a:gd name="T89" fmla="*/ 12 h 258"/>
                <a:gd name="T90" fmla="*/ 330 w 332"/>
                <a:gd name="T91" fmla="*/ 3 h 258"/>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32"/>
                <a:gd name="T139" fmla="*/ 0 h 258"/>
                <a:gd name="T140" fmla="*/ 332 w 332"/>
                <a:gd name="T141" fmla="*/ 258 h 258"/>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32" h="258">
                  <a:moveTo>
                    <a:pt x="0" y="7"/>
                  </a:moveTo>
                  <a:lnTo>
                    <a:pt x="0" y="10"/>
                  </a:lnTo>
                  <a:lnTo>
                    <a:pt x="1" y="13"/>
                  </a:lnTo>
                  <a:lnTo>
                    <a:pt x="2" y="16"/>
                  </a:lnTo>
                  <a:lnTo>
                    <a:pt x="4" y="19"/>
                  </a:lnTo>
                  <a:lnTo>
                    <a:pt x="6" y="22"/>
                  </a:lnTo>
                  <a:lnTo>
                    <a:pt x="6" y="25"/>
                  </a:lnTo>
                  <a:lnTo>
                    <a:pt x="6" y="28"/>
                  </a:lnTo>
                  <a:lnTo>
                    <a:pt x="8" y="31"/>
                  </a:lnTo>
                  <a:lnTo>
                    <a:pt x="8" y="34"/>
                  </a:lnTo>
                  <a:lnTo>
                    <a:pt x="10" y="37"/>
                  </a:lnTo>
                  <a:lnTo>
                    <a:pt x="10" y="40"/>
                  </a:lnTo>
                  <a:lnTo>
                    <a:pt x="12" y="43"/>
                  </a:lnTo>
                  <a:lnTo>
                    <a:pt x="12" y="46"/>
                  </a:lnTo>
                  <a:lnTo>
                    <a:pt x="15" y="49"/>
                  </a:lnTo>
                  <a:lnTo>
                    <a:pt x="16" y="52"/>
                  </a:lnTo>
                  <a:lnTo>
                    <a:pt x="17" y="55"/>
                  </a:lnTo>
                  <a:lnTo>
                    <a:pt x="18" y="58"/>
                  </a:lnTo>
                  <a:lnTo>
                    <a:pt x="20" y="61"/>
                  </a:lnTo>
                  <a:lnTo>
                    <a:pt x="22" y="64"/>
                  </a:lnTo>
                  <a:lnTo>
                    <a:pt x="24" y="67"/>
                  </a:lnTo>
                  <a:lnTo>
                    <a:pt x="25" y="70"/>
                  </a:lnTo>
                  <a:lnTo>
                    <a:pt x="27" y="73"/>
                  </a:lnTo>
                  <a:lnTo>
                    <a:pt x="29" y="76"/>
                  </a:lnTo>
                  <a:lnTo>
                    <a:pt x="31" y="79"/>
                  </a:lnTo>
                  <a:lnTo>
                    <a:pt x="33" y="82"/>
                  </a:lnTo>
                  <a:lnTo>
                    <a:pt x="37" y="85"/>
                  </a:lnTo>
                  <a:lnTo>
                    <a:pt x="39" y="87"/>
                  </a:lnTo>
                  <a:lnTo>
                    <a:pt x="41" y="90"/>
                  </a:lnTo>
                  <a:lnTo>
                    <a:pt x="44" y="94"/>
                  </a:lnTo>
                  <a:lnTo>
                    <a:pt x="45" y="96"/>
                  </a:lnTo>
                  <a:lnTo>
                    <a:pt x="47" y="99"/>
                  </a:lnTo>
                  <a:lnTo>
                    <a:pt x="49" y="102"/>
                  </a:lnTo>
                  <a:lnTo>
                    <a:pt x="51" y="105"/>
                  </a:lnTo>
                  <a:lnTo>
                    <a:pt x="53" y="108"/>
                  </a:lnTo>
                  <a:lnTo>
                    <a:pt x="57" y="111"/>
                  </a:lnTo>
                  <a:lnTo>
                    <a:pt x="59" y="114"/>
                  </a:lnTo>
                  <a:lnTo>
                    <a:pt x="62" y="117"/>
                  </a:lnTo>
                  <a:lnTo>
                    <a:pt x="64" y="120"/>
                  </a:lnTo>
                  <a:lnTo>
                    <a:pt x="66" y="123"/>
                  </a:lnTo>
                  <a:lnTo>
                    <a:pt x="68" y="126"/>
                  </a:lnTo>
                  <a:lnTo>
                    <a:pt x="72" y="129"/>
                  </a:lnTo>
                  <a:lnTo>
                    <a:pt x="73" y="132"/>
                  </a:lnTo>
                  <a:lnTo>
                    <a:pt x="76" y="135"/>
                  </a:lnTo>
                  <a:lnTo>
                    <a:pt x="80" y="138"/>
                  </a:lnTo>
                  <a:lnTo>
                    <a:pt x="82" y="141"/>
                  </a:lnTo>
                  <a:lnTo>
                    <a:pt x="86" y="144"/>
                  </a:lnTo>
                  <a:lnTo>
                    <a:pt x="88" y="147"/>
                  </a:lnTo>
                  <a:lnTo>
                    <a:pt x="91" y="150"/>
                  </a:lnTo>
                  <a:lnTo>
                    <a:pt x="95" y="152"/>
                  </a:lnTo>
                  <a:lnTo>
                    <a:pt x="97" y="155"/>
                  </a:lnTo>
                  <a:lnTo>
                    <a:pt x="101" y="158"/>
                  </a:lnTo>
                  <a:lnTo>
                    <a:pt x="105" y="161"/>
                  </a:lnTo>
                  <a:lnTo>
                    <a:pt x="109" y="163"/>
                  </a:lnTo>
                  <a:lnTo>
                    <a:pt x="113" y="165"/>
                  </a:lnTo>
                  <a:lnTo>
                    <a:pt x="123" y="232"/>
                  </a:lnTo>
                  <a:lnTo>
                    <a:pt x="122" y="167"/>
                  </a:lnTo>
                  <a:lnTo>
                    <a:pt x="126" y="168"/>
                  </a:lnTo>
                  <a:lnTo>
                    <a:pt x="130" y="169"/>
                  </a:lnTo>
                  <a:lnTo>
                    <a:pt x="134" y="170"/>
                  </a:lnTo>
                  <a:lnTo>
                    <a:pt x="138" y="171"/>
                  </a:lnTo>
                  <a:lnTo>
                    <a:pt x="142" y="173"/>
                  </a:lnTo>
                  <a:lnTo>
                    <a:pt x="146" y="174"/>
                  </a:lnTo>
                  <a:lnTo>
                    <a:pt x="151" y="174"/>
                  </a:lnTo>
                  <a:lnTo>
                    <a:pt x="161" y="246"/>
                  </a:lnTo>
                  <a:lnTo>
                    <a:pt x="165" y="257"/>
                  </a:lnTo>
                  <a:lnTo>
                    <a:pt x="171" y="251"/>
                  </a:lnTo>
                  <a:lnTo>
                    <a:pt x="173" y="230"/>
                  </a:lnTo>
                  <a:lnTo>
                    <a:pt x="171" y="175"/>
                  </a:lnTo>
                  <a:lnTo>
                    <a:pt x="176" y="175"/>
                  </a:lnTo>
                  <a:lnTo>
                    <a:pt x="180" y="175"/>
                  </a:lnTo>
                  <a:lnTo>
                    <a:pt x="184" y="174"/>
                  </a:lnTo>
                  <a:lnTo>
                    <a:pt x="188" y="173"/>
                  </a:lnTo>
                  <a:lnTo>
                    <a:pt x="192" y="171"/>
                  </a:lnTo>
                  <a:lnTo>
                    <a:pt x="210" y="254"/>
                  </a:lnTo>
                  <a:lnTo>
                    <a:pt x="216" y="257"/>
                  </a:lnTo>
                  <a:lnTo>
                    <a:pt x="216" y="242"/>
                  </a:lnTo>
                  <a:lnTo>
                    <a:pt x="218" y="246"/>
                  </a:lnTo>
                  <a:lnTo>
                    <a:pt x="213" y="169"/>
                  </a:lnTo>
                  <a:lnTo>
                    <a:pt x="217" y="167"/>
                  </a:lnTo>
                  <a:lnTo>
                    <a:pt x="223" y="167"/>
                  </a:lnTo>
                  <a:lnTo>
                    <a:pt x="227" y="165"/>
                  </a:lnTo>
                  <a:lnTo>
                    <a:pt x="229" y="163"/>
                  </a:lnTo>
                  <a:lnTo>
                    <a:pt x="234" y="160"/>
                  </a:lnTo>
                  <a:lnTo>
                    <a:pt x="238" y="158"/>
                  </a:lnTo>
                  <a:lnTo>
                    <a:pt x="240" y="155"/>
                  </a:lnTo>
                  <a:lnTo>
                    <a:pt x="250" y="241"/>
                  </a:lnTo>
                  <a:lnTo>
                    <a:pt x="252" y="256"/>
                  </a:lnTo>
                  <a:lnTo>
                    <a:pt x="256" y="248"/>
                  </a:lnTo>
                  <a:lnTo>
                    <a:pt x="254" y="146"/>
                  </a:lnTo>
                  <a:lnTo>
                    <a:pt x="256" y="143"/>
                  </a:lnTo>
                  <a:lnTo>
                    <a:pt x="258" y="140"/>
                  </a:lnTo>
                  <a:lnTo>
                    <a:pt x="261" y="137"/>
                  </a:lnTo>
                  <a:lnTo>
                    <a:pt x="263" y="134"/>
                  </a:lnTo>
                  <a:lnTo>
                    <a:pt x="265" y="131"/>
                  </a:lnTo>
                  <a:lnTo>
                    <a:pt x="267" y="128"/>
                  </a:lnTo>
                  <a:lnTo>
                    <a:pt x="269" y="125"/>
                  </a:lnTo>
                  <a:lnTo>
                    <a:pt x="273" y="122"/>
                  </a:lnTo>
                  <a:lnTo>
                    <a:pt x="275" y="119"/>
                  </a:lnTo>
                  <a:lnTo>
                    <a:pt x="277" y="116"/>
                  </a:lnTo>
                  <a:lnTo>
                    <a:pt x="278" y="113"/>
                  </a:lnTo>
                  <a:lnTo>
                    <a:pt x="280" y="110"/>
                  </a:lnTo>
                  <a:lnTo>
                    <a:pt x="282" y="107"/>
                  </a:lnTo>
                  <a:lnTo>
                    <a:pt x="284" y="104"/>
                  </a:lnTo>
                  <a:lnTo>
                    <a:pt x="286" y="101"/>
                  </a:lnTo>
                  <a:lnTo>
                    <a:pt x="287" y="98"/>
                  </a:lnTo>
                  <a:lnTo>
                    <a:pt x="288" y="95"/>
                  </a:lnTo>
                  <a:lnTo>
                    <a:pt x="290" y="92"/>
                  </a:lnTo>
                  <a:lnTo>
                    <a:pt x="292" y="89"/>
                  </a:lnTo>
                  <a:lnTo>
                    <a:pt x="294" y="86"/>
                  </a:lnTo>
                  <a:lnTo>
                    <a:pt x="294" y="84"/>
                  </a:lnTo>
                  <a:lnTo>
                    <a:pt x="296" y="81"/>
                  </a:lnTo>
                  <a:lnTo>
                    <a:pt x="300" y="78"/>
                  </a:lnTo>
                  <a:lnTo>
                    <a:pt x="302" y="75"/>
                  </a:lnTo>
                  <a:lnTo>
                    <a:pt x="303" y="71"/>
                  </a:lnTo>
                  <a:lnTo>
                    <a:pt x="304" y="69"/>
                  </a:lnTo>
                  <a:lnTo>
                    <a:pt x="305" y="66"/>
                  </a:lnTo>
                  <a:lnTo>
                    <a:pt x="307" y="63"/>
                  </a:lnTo>
                  <a:lnTo>
                    <a:pt x="308" y="59"/>
                  </a:lnTo>
                  <a:lnTo>
                    <a:pt x="309" y="57"/>
                  </a:lnTo>
                  <a:lnTo>
                    <a:pt x="311" y="54"/>
                  </a:lnTo>
                  <a:lnTo>
                    <a:pt x="312" y="50"/>
                  </a:lnTo>
                  <a:lnTo>
                    <a:pt x="313" y="48"/>
                  </a:lnTo>
                  <a:lnTo>
                    <a:pt x="314" y="45"/>
                  </a:lnTo>
                  <a:lnTo>
                    <a:pt x="315" y="42"/>
                  </a:lnTo>
                  <a:lnTo>
                    <a:pt x="316" y="38"/>
                  </a:lnTo>
                  <a:lnTo>
                    <a:pt x="317" y="36"/>
                  </a:lnTo>
                  <a:lnTo>
                    <a:pt x="319" y="33"/>
                  </a:lnTo>
                  <a:lnTo>
                    <a:pt x="319" y="30"/>
                  </a:lnTo>
                  <a:lnTo>
                    <a:pt x="321" y="27"/>
                  </a:lnTo>
                  <a:lnTo>
                    <a:pt x="323" y="24"/>
                  </a:lnTo>
                  <a:lnTo>
                    <a:pt x="325" y="21"/>
                  </a:lnTo>
                  <a:lnTo>
                    <a:pt x="325" y="18"/>
                  </a:lnTo>
                  <a:lnTo>
                    <a:pt x="327" y="15"/>
                  </a:lnTo>
                  <a:lnTo>
                    <a:pt x="328" y="12"/>
                  </a:lnTo>
                  <a:lnTo>
                    <a:pt x="329" y="9"/>
                  </a:lnTo>
                  <a:lnTo>
                    <a:pt x="330" y="6"/>
                  </a:lnTo>
                  <a:lnTo>
                    <a:pt x="330" y="3"/>
                  </a:lnTo>
                  <a:lnTo>
                    <a:pt x="331" y="0"/>
                  </a:lnTo>
                </a:path>
              </a:pathLst>
            </a:custGeom>
            <a:noFill/>
            <a:ln w="12700" cap="rnd" cmpd="sng">
              <a:solidFill>
                <a:schemeClr val="tx1"/>
              </a:solidFill>
              <a:prstDash val="solid"/>
              <a:round/>
              <a:headEnd type="none" w="med" len="med"/>
              <a:tailEnd type="none" w="med" len="med"/>
            </a:ln>
          </p:spPr>
          <p:txBody>
            <a:bodyPr/>
            <a:lstStyle/>
            <a:p>
              <a:endParaRPr lang="en-US"/>
            </a:p>
          </p:txBody>
        </p:sp>
      </p:grpSp>
      <p:sp>
        <p:nvSpPr>
          <p:cNvPr id="35" name="Freeform 29"/>
          <p:cNvSpPr>
            <a:spLocks/>
          </p:cNvSpPr>
          <p:nvPr/>
        </p:nvSpPr>
        <p:spPr bwMode="auto">
          <a:xfrm>
            <a:off x="4381500" y="2130425"/>
            <a:ext cx="611188" cy="477838"/>
          </a:xfrm>
          <a:custGeom>
            <a:avLst/>
            <a:gdLst>
              <a:gd name="T0" fmla="*/ 0 w 385"/>
              <a:gd name="T1" fmla="*/ 2147483647 h 301"/>
              <a:gd name="T2" fmla="*/ 2147483647 w 385"/>
              <a:gd name="T3" fmla="*/ 0 h 301"/>
              <a:gd name="T4" fmla="*/ 2147483647 w 385"/>
              <a:gd name="T5" fmla="*/ 2147483647 h 301"/>
              <a:gd name="T6" fmla="*/ 2147483647 w 385"/>
              <a:gd name="T7" fmla="*/ 2147483647 h 301"/>
              <a:gd name="T8" fmla="*/ 2147483647 w 385"/>
              <a:gd name="T9" fmla="*/ 2147483647 h 301"/>
              <a:gd name="T10" fmla="*/ 2147483647 w 385"/>
              <a:gd name="T11" fmla="*/ 2147483647 h 301"/>
              <a:gd name="T12" fmla="*/ 2147483647 w 385"/>
              <a:gd name="T13" fmla="*/ 2147483647 h 301"/>
              <a:gd name="T14" fmla="*/ 2147483647 w 385"/>
              <a:gd name="T15" fmla="*/ 2147483647 h 301"/>
              <a:gd name="T16" fmla="*/ 2147483647 w 385"/>
              <a:gd name="T17" fmla="*/ 2147483647 h 301"/>
              <a:gd name="T18" fmla="*/ 2147483647 w 385"/>
              <a:gd name="T19" fmla="*/ 2147483647 h 30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85"/>
              <a:gd name="T31" fmla="*/ 0 h 301"/>
              <a:gd name="T32" fmla="*/ 385 w 385"/>
              <a:gd name="T33" fmla="*/ 301 h 30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85" h="301">
                <a:moveTo>
                  <a:pt x="0" y="155"/>
                </a:moveTo>
                <a:lnTo>
                  <a:pt x="36" y="0"/>
                </a:lnTo>
                <a:lnTo>
                  <a:pt x="72" y="156"/>
                </a:lnTo>
                <a:lnTo>
                  <a:pt x="96" y="72"/>
                </a:lnTo>
                <a:lnTo>
                  <a:pt x="120" y="156"/>
                </a:lnTo>
                <a:lnTo>
                  <a:pt x="300" y="156"/>
                </a:lnTo>
                <a:lnTo>
                  <a:pt x="312" y="300"/>
                </a:lnTo>
                <a:lnTo>
                  <a:pt x="339" y="159"/>
                </a:lnTo>
                <a:lnTo>
                  <a:pt x="360" y="240"/>
                </a:lnTo>
                <a:lnTo>
                  <a:pt x="384" y="156"/>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36" name="Line 30"/>
          <p:cNvSpPr>
            <a:spLocks noChangeShapeType="1"/>
          </p:cNvSpPr>
          <p:nvPr/>
        </p:nvSpPr>
        <p:spPr bwMode="auto">
          <a:xfrm>
            <a:off x="4122738" y="2378075"/>
            <a:ext cx="1135062" cy="0"/>
          </a:xfrm>
          <a:prstGeom prst="line">
            <a:avLst/>
          </a:prstGeom>
          <a:noFill/>
          <a:ln w="12700">
            <a:solidFill>
              <a:schemeClr val="tx1"/>
            </a:solidFill>
            <a:round/>
            <a:headEnd/>
            <a:tailEnd/>
          </a:ln>
        </p:spPr>
        <p:txBody>
          <a:bodyPr wrap="none" anchor="ctr"/>
          <a:lstStyle/>
          <a:p>
            <a:endParaRPr lang="en-US"/>
          </a:p>
        </p:txBody>
      </p:sp>
      <p:sp>
        <p:nvSpPr>
          <p:cNvPr id="37" name="Line 31"/>
          <p:cNvSpPr>
            <a:spLocks noChangeShapeType="1"/>
          </p:cNvSpPr>
          <p:nvPr/>
        </p:nvSpPr>
        <p:spPr bwMode="auto">
          <a:xfrm>
            <a:off x="3595688" y="2378075"/>
            <a:ext cx="430212" cy="0"/>
          </a:xfrm>
          <a:prstGeom prst="line">
            <a:avLst/>
          </a:prstGeom>
          <a:noFill/>
          <a:ln w="12700">
            <a:solidFill>
              <a:schemeClr val="tx1"/>
            </a:solidFill>
            <a:round/>
            <a:headEnd/>
            <a:tailEnd type="triangle" w="med" len="med"/>
          </a:ln>
        </p:spPr>
        <p:txBody>
          <a:bodyPr wrap="none" anchor="ctr"/>
          <a:lstStyle/>
          <a:p>
            <a:endParaRPr lang="en-US"/>
          </a:p>
        </p:txBody>
      </p:sp>
      <p:sp>
        <p:nvSpPr>
          <p:cNvPr id="38" name="Line 32"/>
          <p:cNvSpPr>
            <a:spLocks noChangeShapeType="1"/>
          </p:cNvSpPr>
          <p:nvPr/>
        </p:nvSpPr>
        <p:spPr bwMode="auto">
          <a:xfrm>
            <a:off x="5424488" y="2378075"/>
            <a:ext cx="582612" cy="0"/>
          </a:xfrm>
          <a:prstGeom prst="line">
            <a:avLst/>
          </a:prstGeom>
          <a:noFill/>
          <a:ln w="12700">
            <a:solidFill>
              <a:schemeClr val="tx1"/>
            </a:solidFill>
            <a:round/>
            <a:headEnd/>
            <a:tailEnd type="triangle" w="med" len="med"/>
          </a:ln>
        </p:spPr>
        <p:txBody>
          <a:bodyPr wrap="none" anchor="ctr"/>
          <a:lstStyle/>
          <a:p>
            <a:endParaRPr lang="en-US"/>
          </a:p>
        </p:txBody>
      </p:sp>
      <p:sp>
        <p:nvSpPr>
          <p:cNvPr id="39" name="Freeform 33"/>
          <p:cNvSpPr>
            <a:spLocks/>
          </p:cNvSpPr>
          <p:nvPr/>
        </p:nvSpPr>
        <p:spPr bwMode="auto">
          <a:xfrm>
            <a:off x="4229100" y="2682875"/>
            <a:ext cx="1335088" cy="1449388"/>
          </a:xfrm>
          <a:custGeom>
            <a:avLst/>
            <a:gdLst>
              <a:gd name="T0" fmla="*/ 0 w 841"/>
              <a:gd name="T1" fmla="*/ 2147483647 h 913"/>
              <a:gd name="T2" fmla="*/ 2147483647 w 841"/>
              <a:gd name="T3" fmla="*/ 2147483647 h 913"/>
              <a:gd name="T4" fmla="*/ 2147483647 w 841"/>
              <a:gd name="T5" fmla="*/ 0 h 913"/>
              <a:gd name="T6" fmla="*/ 0 60000 65536"/>
              <a:gd name="T7" fmla="*/ 0 60000 65536"/>
              <a:gd name="T8" fmla="*/ 0 60000 65536"/>
              <a:gd name="T9" fmla="*/ 0 w 841"/>
              <a:gd name="T10" fmla="*/ 0 h 913"/>
              <a:gd name="T11" fmla="*/ 841 w 841"/>
              <a:gd name="T12" fmla="*/ 913 h 913"/>
            </a:gdLst>
            <a:ahLst/>
            <a:cxnLst>
              <a:cxn ang="T6">
                <a:pos x="T0" y="T1"/>
              </a:cxn>
              <a:cxn ang="T7">
                <a:pos x="T2" y="T3"/>
              </a:cxn>
              <a:cxn ang="T8">
                <a:pos x="T4" y="T5"/>
              </a:cxn>
            </a:cxnLst>
            <a:rect l="T9" t="T10" r="T11" b="T12"/>
            <a:pathLst>
              <a:path w="841" h="913">
                <a:moveTo>
                  <a:pt x="0" y="912"/>
                </a:moveTo>
                <a:lnTo>
                  <a:pt x="840" y="912"/>
                </a:lnTo>
                <a:lnTo>
                  <a:pt x="840" y="0"/>
                </a:lnTo>
              </a:path>
            </a:pathLst>
          </a:custGeom>
          <a:noFill/>
          <a:ln w="12700" cap="rnd" cmpd="sng">
            <a:solidFill>
              <a:schemeClr val="tx1"/>
            </a:solidFill>
            <a:prstDash val="solid"/>
            <a:round/>
            <a:headEnd type="none" w="med" len="med"/>
            <a:tailEnd type="none" w="med" len="med"/>
          </a:ln>
        </p:spPr>
        <p:txBody>
          <a:bodyPr/>
          <a:lstStyle/>
          <a:p>
            <a:endParaRPr lang="en-US"/>
          </a:p>
        </p:txBody>
      </p:sp>
      <p:sp>
        <p:nvSpPr>
          <p:cNvPr id="40" name="Line 34"/>
          <p:cNvSpPr>
            <a:spLocks noChangeShapeType="1"/>
          </p:cNvSpPr>
          <p:nvPr/>
        </p:nvSpPr>
        <p:spPr bwMode="auto">
          <a:xfrm>
            <a:off x="5576888" y="2682875"/>
            <a:ext cx="430212" cy="0"/>
          </a:xfrm>
          <a:prstGeom prst="line">
            <a:avLst/>
          </a:prstGeom>
          <a:noFill/>
          <a:ln w="12700">
            <a:solidFill>
              <a:schemeClr val="tx1"/>
            </a:solidFill>
            <a:round/>
            <a:headEnd/>
            <a:tailEnd/>
          </a:ln>
        </p:spPr>
        <p:txBody>
          <a:bodyPr wrap="none" anchor="ctr"/>
          <a:lstStyle/>
          <a:p>
            <a:endParaRPr lang="en-US"/>
          </a:p>
        </p:txBody>
      </p:sp>
      <p:sp>
        <p:nvSpPr>
          <p:cNvPr id="42" name="Rectangle 36"/>
          <p:cNvSpPr>
            <a:spLocks noChangeArrowheads="1"/>
          </p:cNvSpPr>
          <p:nvPr/>
        </p:nvSpPr>
        <p:spPr bwMode="auto">
          <a:xfrm>
            <a:off x="5999163" y="2201863"/>
            <a:ext cx="300037"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a:t>
            </a:r>
          </a:p>
        </p:txBody>
      </p:sp>
      <p:sp>
        <p:nvSpPr>
          <p:cNvPr id="43" name="Rectangle 37"/>
          <p:cNvSpPr>
            <a:spLocks noChangeArrowheads="1"/>
          </p:cNvSpPr>
          <p:nvPr/>
        </p:nvSpPr>
        <p:spPr bwMode="auto">
          <a:xfrm>
            <a:off x="6018213" y="2449513"/>
            <a:ext cx="249237"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a:t>
            </a:r>
          </a:p>
        </p:txBody>
      </p:sp>
      <p:sp>
        <p:nvSpPr>
          <p:cNvPr id="44" name="Rectangle 38"/>
          <p:cNvSpPr>
            <a:spLocks noChangeArrowheads="1"/>
          </p:cNvSpPr>
          <p:nvPr/>
        </p:nvSpPr>
        <p:spPr bwMode="auto">
          <a:xfrm>
            <a:off x="1752600" y="5121275"/>
            <a:ext cx="1295400" cy="822325"/>
          </a:xfrm>
          <a:prstGeom prst="rect">
            <a:avLst/>
          </a:prstGeom>
          <a:noFill/>
          <a:ln w="12700">
            <a:noFill/>
            <a:miter lim="800000"/>
            <a:headEnd/>
            <a:tailEnd/>
          </a:ln>
        </p:spPr>
        <p:txBody>
          <a:bodyPr lIns="90488" tIns="44450" rIns="90488" bIns="44450">
            <a:spAutoFit/>
          </a:bodyPr>
          <a:lstStyle/>
          <a:p>
            <a:pPr eaLnBrk="0" hangingPunct="0">
              <a:lnSpc>
                <a:spcPct val="100000"/>
              </a:lnSpc>
              <a:spcBef>
                <a:spcPct val="0"/>
              </a:spcBef>
              <a:buClrTx/>
              <a:buFontTx/>
              <a:buNone/>
            </a:pPr>
            <a:r>
              <a:rPr kumimoji="1" lang="en-US" sz="1600" i="0" dirty="0"/>
              <a:t>Sensitivity</a:t>
            </a:r>
          </a:p>
          <a:p>
            <a:pPr eaLnBrk="0" hangingPunct="0">
              <a:lnSpc>
                <a:spcPct val="100000"/>
              </a:lnSpc>
              <a:spcBef>
                <a:spcPct val="0"/>
              </a:spcBef>
              <a:buClrTx/>
              <a:buFontTx/>
              <a:buNone/>
            </a:pPr>
            <a:r>
              <a:rPr kumimoji="1" lang="en-US" sz="1600" i="0" dirty="0"/>
              <a:t>Level</a:t>
            </a:r>
          </a:p>
          <a:p>
            <a:pPr eaLnBrk="0" hangingPunct="0">
              <a:lnSpc>
                <a:spcPct val="100000"/>
              </a:lnSpc>
              <a:spcBef>
                <a:spcPct val="0"/>
              </a:spcBef>
              <a:buClrTx/>
              <a:buFontTx/>
              <a:buNone/>
            </a:pPr>
            <a:r>
              <a:rPr kumimoji="1" lang="en-US" sz="1600" i="0" dirty="0"/>
              <a:t>Adjustment</a:t>
            </a:r>
          </a:p>
        </p:txBody>
      </p:sp>
      <p:sp>
        <p:nvSpPr>
          <p:cNvPr id="45" name="Line 39"/>
          <p:cNvSpPr>
            <a:spLocks noChangeShapeType="1"/>
          </p:cNvSpPr>
          <p:nvPr/>
        </p:nvSpPr>
        <p:spPr bwMode="auto">
          <a:xfrm flipV="1">
            <a:off x="2209800" y="4740275"/>
            <a:ext cx="0" cy="442913"/>
          </a:xfrm>
          <a:prstGeom prst="line">
            <a:avLst/>
          </a:prstGeom>
          <a:noFill/>
          <a:ln w="12700">
            <a:solidFill>
              <a:schemeClr val="tx1"/>
            </a:solidFill>
            <a:round/>
            <a:headEnd/>
            <a:tailEnd type="triangle" w="med" len="med"/>
          </a:ln>
        </p:spPr>
        <p:txBody>
          <a:bodyPr wrap="none" anchor="ctr"/>
          <a:lstStyle/>
          <a:p>
            <a:endParaRPr lang="en-US"/>
          </a:p>
        </p:txBody>
      </p:sp>
      <p:sp>
        <p:nvSpPr>
          <p:cNvPr id="46" name="Rectangle 40"/>
          <p:cNvSpPr>
            <a:spLocks noChangeArrowheads="1"/>
          </p:cNvSpPr>
          <p:nvPr/>
        </p:nvSpPr>
        <p:spPr bwMode="auto">
          <a:xfrm>
            <a:off x="2425700" y="1579815"/>
            <a:ext cx="908050"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dirty="0">
                <a:latin typeface="Arial" charset="0"/>
              </a:rPr>
              <a:t>&gt;10KHz</a:t>
            </a:r>
          </a:p>
        </p:txBody>
      </p:sp>
      <p:sp>
        <p:nvSpPr>
          <p:cNvPr id="47" name="Rectangle 41"/>
          <p:cNvSpPr>
            <a:spLocks noChangeArrowheads="1"/>
          </p:cNvSpPr>
          <p:nvPr/>
        </p:nvSpPr>
        <p:spPr bwMode="auto">
          <a:xfrm>
            <a:off x="6604000" y="2930525"/>
            <a:ext cx="771525" cy="333375"/>
          </a:xfrm>
          <a:prstGeom prst="rect">
            <a:avLst/>
          </a:prstGeom>
          <a:noFill/>
          <a:ln w="12700">
            <a:noFill/>
            <a:miter lim="800000"/>
            <a:headEnd/>
            <a:tailEnd/>
          </a:ln>
        </p:spPr>
        <p:txBody>
          <a:bodyPr wrap="none" lIns="90488" tIns="44450" rIns="90488" bIns="44450">
            <a:spAutoFit/>
          </a:bodyPr>
          <a:lstStyle/>
          <a:p>
            <a:pPr eaLnBrk="0" hangingPunct="0">
              <a:lnSpc>
                <a:spcPct val="100000"/>
              </a:lnSpc>
              <a:spcBef>
                <a:spcPct val="0"/>
              </a:spcBef>
              <a:buClrTx/>
              <a:buFontTx/>
              <a:buNone/>
            </a:pPr>
            <a:r>
              <a:rPr kumimoji="1" lang="en-US" sz="1600" b="0" i="0">
                <a:latin typeface="Arial" charset="0"/>
              </a:rPr>
              <a:t>400µS</a:t>
            </a:r>
          </a:p>
        </p:txBody>
      </p:sp>
      <p:sp>
        <p:nvSpPr>
          <p:cNvPr id="48" name="Title 1"/>
          <p:cNvSpPr txBox="1">
            <a:spLocks/>
          </p:cNvSpPr>
          <p:nvPr/>
        </p:nvSpPr>
        <p:spPr>
          <a:xfrm>
            <a:off x="457200" y="304229"/>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smtClean="0">
                <a:solidFill>
                  <a:srgbClr val="1C2A58"/>
                </a:solidFill>
                <a:latin typeface="Avenir LT Std 85 Heavy" charset="0"/>
                <a:ea typeface="Avenir LT Std 85 Heavy" charset="0"/>
                <a:cs typeface="Avenir LT Std 85 Heavy" charset="0"/>
              </a:rPr>
              <a:t>Arc Failure </a:t>
            </a:r>
            <a:r>
              <a:rPr lang="en-US" sz="4000" b="1" dirty="0" smtClean="0">
                <a:solidFill>
                  <a:srgbClr val="1C2A58"/>
                </a:solidFill>
                <a:latin typeface="Avenir LT Std 85 Heavy" charset="0"/>
                <a:ea typeface="Avenir LT Std 85 Heavy" charset="0"/>
                <a:cs typeface="Avenir LT Std 85 Heavy" charset="0"/>
              </a:rPr>
              <a:t>Detector</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2558324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181600"/>
          </a:xfrm>
        </p:spPr>
        <p:txBody>
          <a:bodyPr>
            <a:normAutofit/>
          </a:bodyPr>
          <a:lstStyle/>
          <a:p>
            <a:pPr marL="114300" indent="0">
              <a:buNone/>
            </a:pPr>
            <a:endParaRPr lang="en-US" sz="1600" dirty="0" smtClean="0"/>
          </a:p>
          <a:p>
            <a:pPr marL="114300" indent="0">
              <a:buNone/>
            </a:pPr>
            <a:endParaRPr lang="en-US" sz="1600" dirty="0" smtClean="0"/>
          </a:p>
        </p:txBody>
      </p:sp>
      <p:sp>
        <p:nvSpPr>
          <p:cNvPr id="5" name="TextBox 4"/>
          <p:cNvSpPr txBox="1"/>
          <p:nvPr/>
        </p:nvSpPr>
        <p:spPr>
          <a:xfrm>
            <a:off x="685800" y="4924746"/>
            <a:ext cx="7696200" cy="830997"/>
          </a:xfrm>
          <a:prstGeom prst="rect">
            <a:avLst/>
          </a:prstGeom>
          <a:solidFill>
            <a:srgbClr val="87D6F4"/>
          </a:solidFill>
          <a:ln>
            <a:noFill/>
          </a:ln>
          <a:effectLst/>
          <a:scene3d>
            <a:camera prst="orthographicFront">
              <a:rot lat="0" lon="0" rev="0"/>
            </a:camera>
            <a:lightRig rig="brightRoom" dir="t">
              <a:rot lat="0" lon="0" rev="600000"/>
            </a:lightRig>
          </a:scene3d>
          <a:sp3d prstMaterial="metal"/>
        </p:spPr>
        <p:txBody>
          <a:bodyPr wrap="square" rtlCol="0">
            <a:spAutoFit/>
          </a:bodyPr>
          <a:lstStyle/>
          <a:p>
            <a:pPr algn="ctr"/>
            <a:r>
              <a:rPr lang="en-US" sz="1600" b="1" dirty="0" smtClean="0">
                <a:solidFill>
                  <a:schemeClr val="bg1"/>
                </a:solidFill>
                <a:latin typeface="Avenir LT Std 85 Heavy" charset="0"/>
                <a:ea typeface="Avenir LT Std 85 Heavy" charset="0"/>
                <a:cs typeface="Avenir LT Std 85 Heavy" charset="0"/>
              </a:rPr>
              <a:t>It’s important to remember that this method of arc detection is NOT an exact science. There are many variables involved including surface geometry, altitude, atmospheric pressure etc. </a:t>
            </a:r>
            <a:endParaRPr lang="en-US" sz="1600" b="1" dirty="0">
              <a:solidFill>
                <a:schemeClr val="bg1"/>
              </a:solidFill>
              <a:latin typeface="Avenir LT Std 85 Heavy" charset="0"/>
              <a:ea typeface="Avenir LT Std 85 Heavy" charset="0"/>
              <a:cs typeface="Avenir LT Std 85 Heavy"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48083609"/>
              </p:ext>
            </p:extLst>
          </p:nvPr>
        </p:nvGraphicFramePr>
        <p:xfrm>
          <a:off x="685800" y="1066135"/>
          <a:ext cx="7696200" cy="3657600"/>
        </p:xfrm>
        <a:graphic>
          <a:graphicData uri="http://schemas.openxmlformats.org/drawingml/2006/table">
            <a:tbl>
              <a:tblPr firstRow="1" bandRow="1">
                <a:tableStyleId>{5C22544A-7EE6-4342-B048-85BDC9FD1C3A}</a:tableStyleId>
              </a:tblPr>
              <a:tblGrid>
                <a:gridCol w="3848100"/>
                <a:gridCol w="3848100"/>
              </a:tblGrid>
              <a:tr h="360680">
                <a:tc>
                  <a:txBody>
                    <a:bodyPr/>
                    <a:lstStyle/>
                    <a:p>
                      <a:pPr algn="ctr"/>
                      <a:r>
                        <a:rPr lang="en-US" b="1" i="0" dirty="0" smtClean="0">
                          <a:solidFill>
                            <a:schemeClr val="bg1"/>
                          </a:solidFill>
                          <a:latin typeface="Avenir LT Std 85 Heavy" charset="0"/>
                          <a:ea typeface="Avenir LT Std 85 Heavy" charset="0"/>
                          <a:cs typeface="Avenir LT Std 85 Heavy" charset="0"/>
                        </a:rPr>
                        <a:t>Arc</a:t>
                      </a:r>
                      <a:r>
                        <a:rPr lang="en-US" b="1" i="0" baseline="0" dirty="0" smtClean="0">
                          <a:solidFill>
                            <a:schemeClr val="bg1"/>
                          </a:solidFill>
                          <a:latin typeface="Avenir LT Std 85 Heavy" charset="0"/>
                          <a:ea typeface="Avenir LT Std 85 Heavy" charset="0"/>
                          <a:cs typeface="Avenir LT Std 85 Heavy" charset="0"/>
                        </a:rPr>
                        <a:t> Setting</a:t>
                      </a:r>
                      <a:endParaRPr lang="en-US" b="1" i="0" dirty="0">
                        <a:solidFill>
                          <a:schemeClr val="bg1"/>
                        </a:solidFill>
                        <a:latin typeface="Avenir LT Std 85 Heavy" charset="0"/>
                        <a:ea typeface="Avenir LT Std 85 Heavy" charset="0"/>
                        <a:cs typeface="Avenir LT Std 85 Heavy" charset="0"/>
                      </a:endParaRPr>
                    </a:p>
                  </a:txBody>
                  <a:tcPr>
                    <a:solidFill>
                      <a:srgbClr val="1C2A58"/>
                    </a:solidFill>
                  </a:tcPr>
                </a:tc>
                <a:tc>
                  <a:txBody>
                    <a:bodyPr/>
                    <a:lstStyle/>
                    <a:p>
                      <a:pPr algn="ctr"/>
                      <a:r>
                        <a:rPr lang="en-US" b="1" i="0" dirty="0" err="1" smtClean="0">
                          <a:solidFill>
                            <a:schemeClr val="bg1"/>
                          </a:solidFill>
                          <a:latin typeface="Avenir LT Std 85 Heavy" charset="0"/>
                          <a:ea typeface="Avenir LT Std 85 Heavy" charset="0"/>
                          <a:cs typeface="Avenir LT Std 85 Heavy" charset="0"/>
                        </a:rPr>
                        <a:t>mA</a:t>
                      </a:r>
                      <a:r>
                        <a:rPr lang="en-US" b="1" i="0" baseline="0" dirty="0" smtClean="0">
                          <a:solidFill>
                            <a:schemeClr val="bg1"/>
                          </a:solidFill>
                          <a:latin typeface="Avenir LT Std 85 Heavy" charset="0"/>
                          <a:ea typeface="Avenir LT Std 85 Heavy" charset="0"/>
                          <a:cs typeface="Avenir LT Std 85 Heavy" charset="0"/>
                        </a:rPr>
                        <a:t> Trip Level</a:t>
                      </a:r>
                      <a:endParaRPr lang="en-US" b="1" i="0" dirty="0">
                        <a:solidFill>
                          <a:schemeClr val="bg1"/>
                        </a:solidFill>
                        <a:latin typeface="Avenir LT Std 85 Heavy" charset="0"/>
                        <a:ea typeface="Avenir LT Std 85 Heavy" charset="0"/>
                        <a:cs typeface="Avenir LT Std 85 Heavy" charset="0"/>
                      </a:endParaRPr>
                    </a:p>
                  </a:txBody>
                  <a:tcPr>
                    <a:solidFill>
                      <a:srgbClr val="1C2A58"/>
                    </a:solidFill>
                  </a:tcPr>
                </a:tc>
              </a:tr>
              <a:tr h="360680">
                <a:tc>
                  <a:txBody>
                    <a:bodyPr/>
                    <a:lstStyle/>
                    <a:p>
                      <a:pPr algn="ctr"/>
                      <a:r>
                        <a:rPr lang="en-US" dirty="0" smtClean="0">
                          <a:latin typeface="Avenir LT Std 35 Light" charset="0"/>
                          <a:ea typeface="Avenir LT Std 35 Light" charset="0"/>
                          <a:cs typeface="Avenir LT Std 35 Light" charset="0"/>
                        </a:rPr>
                        <a:t>1</a:t>
                      </a:r>
                      <a:endParaRPr lang="en-US" dirty="0">
                        <a:latin typeface="Avenir LT Std 35 Light" charset="0"/>
                        <a:ea typeface="Avenir LT Std 35 Light" charset="0"/>
                        <a:cs typeface="Avenir LT Std 35 Light" charset="0"/>
                      </a:endParaRPr>
                    </a:p>
                  </a:txBody>
                  <a:tcPr>
                    <a:solidFill>
                      <a:schemeClr val="bg1">
                        <a:lumMod val="85000"/>
                      </a:schemeClr>
                    </a:solidFill>
                  </a:tcPr>
                </a:tc>
                <a:tc>
                  <a:txBody>
                    <a:bodyPr/>
                    <a:lstStyle/>
                    <a:p>
                      <a:pPr algn="ctr"/>
                      <a:r>
                        <a:rPr lang="en-US" dirty="0" smtClean="0">
                          <a:latin typeface="Avenir LT Std 35 Light" charset="0"/>
                          <a:ea typeface="Avenir LT Std 35 Light" charset="0"/>
                          <a:cs typeface="Avenir LT Std 35 Light" charset="0"/>
                        </a:rPr>
                        <a:t>20</a:t>
                      </a:r>
                      <a:endParaRPr lang="en-US" dirty="0">
                        <a:latin typeface="Avenir LT Std 35 Light" charset="0"/>
                        <a:ea typeface="Avenir LT Std 35 Light" charset="0"/>
                        <a:cs typeface="Avenir LT Std 35 Light" charset="0"/>
                      </a:endParaRPr>
                    </a:p>
                  </a:txBody>
                  <a:tcPr>
                    <a:solidFill>
                      <a:schemeClr val="bg1">
                        <a:lumMod val="85000"/>
                      </a:schemeClr>
                    </a:solidFill>
                  </a:tcPr>
                </a:tc>
              </a:tr>
              <a:tr h="360680">
                <a:tc>
                  <a:txBody>
                    <a:bodyPr/>
                    <a:lstStyle/>
                    <a:p>
                      <a:pPr algn="ctr"/>
                      <a:r>
                        <a:rPr lang="en-US" dirty="0" smtClean="0">
                          <a:latin typeface="Avenir LT Std 35 Light" charset="0"/>
                          <a:ea typeface="Avenir LT Std 35 Light" charset="0"/>
                          <a:cs typeface="Avenir LT Std 35 Light" charset="0"/>
                        </a:rPr>
                        <a:t>2</a:t>
                      </a:r>
                      <a:endParaRPr lang="en-US" dirty="0">
                        <a:latin typeface="Avenir LT Std 35 Light" charset="0"/>
                        <a:ea typeface="Avenir LT Std 35 Light" charset="0"/>
                        <a:cs typeface="Avenir LT Std 35 Light" charset="0"/>
                      </a:endParaRPr>
                    </a:p>
                  </a:txBody>
                  <a:tcPr>
                    <a:solidFill>
                      <a:schemeClr val="bg1">
                        <a:lumMod val="95000"/>
                      </a:schemeClr>
                    </a:solidFill>
                  </a:tcPr>
                </a:tc>
                <a:tc>
                  <a:txBody>
                    <a:bodyPr/>
                    <a:lstStyle/>
                    <a:p>
                      <a:pPr algn="ctr"/>
                      <a:r>
                        <a:rPr lang="en-US" dirty="0" smtClean="0">
                          <a:latin typeface="Avenir LT Std 35 Light" charset="0"/>
                          <a:ea typeface="Avenir LT Std 35 Light" charset="0"/>
                          <a:cs typeface="Avenir LT Std 35 Light" charset="0"/>
                        </a:rPr>
                        <a:t>17.75</a:t>
                      </a:r>
                      <a:endParaRPr lang="en-US" dirty="0">
                        <a:latin typeface="Avenir LT Std 35 Light" charset="0"/>
                        <a:ea typeface="Avenir LT Std 35 Light" charset="0"/>
                        <a:cs typeface="Avenir LT Std 35 Light" charset="0"/>
                      </a:endParaRPr>
                    </a:p>
                  </a:txBody>
                  <a:tcPr>
                    <a:solidFill>
                      <a:schemeClr val="bg1">
                        <a:lumMod val="95000"/>
                      </a:schemeClr>
                    </a:solidFill>
                  </a:tcPr>
                </a:tc>
              </a:tr>
              <a:tr h="360680">
                <a:tc>
                  <a:txBody>
                    <a:bodyPr/>
                    <a:lstStyle/>
                    <a:p>
                      <a:pPr algn="ctr"/>
                      <a:r>
                        <a:rPr lang="en-US" dirty="0" smtClean="0">
                          <a:latin typeface="Avenir LT Std 35 Light" charset="0"/>
                          <a:ea typeface="Avenir LT Std 35 Light" charset="0"/>
                          <a:cs typeface="Avenir LT Std 35 Light" charset="0"/>
                        </a:rPr>
                        <a:t>3</a:t>
                      </a:r>
                    </a:p>
                  </a:txBody>
                  <a:tcPr>
                    <a:solidFill>
                      <a:schemeClr val="bg1">
                        <a:lumMod val="85000"/>
                      </a:schemeClr>
                    </a:solidFill>
                  </a:tcPr>
                </a:tc>
                <a:tc>
                  <a:txBody>
                    <a:bodyPr/>
                    <a:lstStyle/>
                    <a:p>
                      <a:pPr algn="ctr"/>
                      <a:r>
                        <a:rPr lang="en-US" dirty="0" smtClean="0">
                          <a:latin typeface="Avenir LT Std 35 Light" charset="0"/>
                          <a:ea typeface="Avenir LT Std 35 Light" charset="0"/>
                          <a:cs typeface="Avenir LT Std 35 Light" charset="0"/>
                        </a:rPr>
                        <a:t>15.5</a:t>
                      </a:r>
                      <a:endParaRPr lang="en-US" dirty="0">
                        <a:latin typeface="Avenir LT Std 35 Light" charset="0"/>
                        <a:ea typeface="Avenir LT Std 35 Light" charset="0"/>
                        <a:cs typeface="Avenir LT Std 35 Light" charset="0"/>
                      </a:endParaRPr>
                    </a:p>
                  </a:txBody>
                  <a:tcPr>
                    <a:solidFill>
                      <a:schemeClr val="bg1">
                        <a:lumMod val="85000"/>
                      </a:schemeClr>
                    </a:solidFill>
                  </a:tcPr>
                </a:tc>
              </a:tr>
              <a:tr h="360680">
                <a:tc>
                  <a:txBody>
                    <a:bodyPr/>
                    <a:lstStyle/>
                    <a:p>
                      <a:pPr algn="ctr"/>
                      <a:r>
                        <a:rPr lang="en-US" dirty="0" smtClean="0">
                          <a:latin typeface="Avenir LT Std 35 Light" charset="0"/>
                          <a:ea typeface="Avenir LT Std 35 Light" charset="0"/>
                          <a:cs typeface="Avenir LT Std 35 Light" charset="0"/>
                        </a:rPr>
                        <a:t>4</a:t>
                      </a:r>
                      <a:endParaRPr lang="en-US" dirty="0">
                        <a:latin typeface="Avenir LT Std 35 Light" charset="0"/>
                        <a:ea typeface="Avenir LT Std 35 Light" charset="0"/>
                        <a:cs typeface="Avenir LT Std 35 Light" charset="0"/>
                      </a:endParaRPr>
                    </a:p>
                  </a:txBody>
                  <a:tcPr>
                    <a:solidFill>
                      <a:schemeClr val="bg1">
                        <a:lumMod val="95000"/>
                      </a:schemeClr>
                    </a:solidFill>
                  </a:tcPr>
                </a:tc>
                <a:tc>
                  <a:txBody>
                    <a:bodyPr/>
                    <a:lstStyle/>
                    <a:p>
                      <a:pPr algn="ctr"/>
                      <a:r>
                        <a:rPr lang="en-US" dirty="0" smtClean="0">
                          <a:latin typeface="Avenir LT Std 35 Light" charset="0"/>
                          <a:ea typeface="Avenir LT Std 35 Light" charset="0"/>
                          <a:cs typeface="Avenir LT Std 35 Light" charset="0"/>
                        </a:rPr>
                        <a:t>13.25</a:t>
                      </a:r>
                      <a:endParaRPr lang="en-US" dirty="0">
                        <a:latin typeface="Avenir LT Std 35 Light" charset="0"/>
                        <a:ea typeface="Avenir LT Std 35 Light" charset="0"/>
                        <a:cs typeface="Avenir LT Std 35 Light" charset="0"/>
                      </a:endParaRPr>
                    </a:p>
                  </a:txBody>
                  <a:tcPr>
                    <a:solidFill>
                      <a:schemeClr val="bg1">
                        <a:lumMod val="95000"/>
                      </a:schemeClr>
                    </a:solidFill>
                  </a:tcPr>
                </a:tc>
              </a:tr>
              <a:tr h="360680">
                <a:tc>
                  <a:txBody>
                    <a:bodyPr/>
                    <a:lstStyle/>
                    <a:p>
                      <a:pPr algn="ctr"/>
                      <a:r>
                        <a:rPr lang="en-US" dirty="0" smtClean="0">
                          <a:latin typeface="Avenir LT Std 35 Light" charset="0"/>
                          <a:ea typeface="Avenir LT Std 35 Light" charset="0"/>
                          <a:cs typeface="Avenir LT Std 35 Light" charset="0"/>
                        </a:rPr>
                        <a:t>5</a:t>
                      </a:r>
                      <a:endParaRPr lang="en-US" dirty="0">
                        <a:latin typeface="Avenir LT Std 35 Light" charset="0"/>
                        <a:ea typeface="Avenir LT Std 35 Light" charset="0"/>
                        <a:cs typeface="Avenir LT Std 35 Light" charset="0"/>
                      </a:endParaRPr>
                    </a:p>
                  </a:txBody>
                  <a:tcPr>
                    <a:solidFill>
                      <a:schemeClr val="bg1">
                        <a:lumMod val="85000"/>
                      </a:schemeClr>
                    </a:solidFill>
                  </a:tcPr>
                </a:tc>
                <a:tc>
                  <a:txBody>
                    <a:bodyPr/>
                    <a:lstStyle/>
                    <a:p>
                      <a:pPr algn="ctr"/>
                      <a:r>
                        <a:rPr lang="en-US" dirty="0" smtClean="0">
                          <a:latin typeface="Avenir LT Std 35 Light" charset="0"/>
                          <a:ea typeface="Avenir LT Std 35 Light" charset="0"/>
                          <a:cs typeface="Avenir LT Std 35 Light" charset="0"/>
                        </a:rPr>
                        <a:t>11</a:t>
                      </a:r>
                      <a:endParaRPr lang="en-US" dirty="0">
                        <a:latin typeface="Avenir LT Std 35 Light" charset="0"/>
                        <a:ea typeface="Avenir LT Std 35 Light" charset="0"/>
                        <a:cs typeface="Avenir LT Std 35 Light" charset="0"/>
                      </a:endParaRPr>
                    </a:p>
                  </a:txBody>
                  <a:tcPr>
                    <a:solidFill>
                      <a:schemeClr val="bg1">
                        <a:lumMod val="85000"/>
                      </a:schemeClr>
                    </a:solidFill>
                  </a:tcPr>
                </a:tc>
              </a:tr>
              <a:tr h="360680">
                <a:tc>
                  <a:txBody>
                    <a:bodyPr/>
                    <a:lstStyle/>
                    <a:p>
                      <a:pPr algn="ctr"/>
                      <a:r>
                        <a:rPr lang="en-US" dirty="0" smtClean="0">
                          <a:latin typeface="Avenir LT Std 35 Light" charset="0"/>
                          <a:ea typeface="Avenir LT Std 35 Light" charset="0"/>
                          <a:cs typeface="Avenir LT Std 35 Light" charset="0"/>
                        </a:rPr>
                        <a:t>6</a:t>
                      </a:r>
                      <a:endParaRPr lang="en-US" dirty="0">
                        <a:latin typeface="Avenir LT Std 35 Light" charset="0"/>
                        <a:ea typeface="Avenir LT Std 35 Light" charset="0"/>
                        <a:cs typeface="Avenir LT Std 35 Light" charset="0"/>
                      </a:endParaRPr>
                    </a:p>
                  </a:txBody>
                  <a:tcPr>
                    <a:solidFill>
                      <a:schemeClr val="bg1">
                        <a:lumMod val="95000"/>
                      </a:schemeClr>
                    </a:solidFill>
                  </a:tcPr>
                </a:tc>
                <a:tc>
                  <a:txBody>
                    <a:bodyPr/>
                    <a:lstStyle/>
                    <a:p>
                      <a:pPr algn="ctr"/>
                      <a:r>
                        <a:rPr lang="en-US" dirty="0" smtClean="0">
                          <a:latin typeface="Avenir LT Std 35 Light" charset="0"/>
                          <a:ea typeface="Avenir LT Std 35 Light" charset="0"/>
                          <a:cs typeface="Avenir LT Std 35 Light" charset="0"/>
                        </a:rPr>
                        <a:t>8.75</a:t>
                      </a:r>
                      <a:endParaRPr lang="en-US" dirty="0">
                        <a:latin typeface="Avenir LT Std 35 Light" charset="0"/>
                        <a:ea typeface="Avenir LT Std 35 Light" charset="0"/>
                        <a:cs typeface="Avenir LT Std 35 Light" charset="0"/>
                      </a:endParaRPr>
                    </a:p>
                  </a:txBody>
                  <a:tcPr>
                    <a:solidFill>
                      <a:schemeClr val="bg1">
                        <a:lumMod val="95000"/>
                      </a:schemeClr>
                    </a:solidFill>
                  </a:tcPr>
                </a:tc>
              </a:tr>
              <a:tr h="360680">
                <a:tc>
                  <a:txBody>
                    <a:bodyPr/>
                    <a:lstStyle/>
                    <a:p>
                      <a:pPr algn="ctr"/>
                      <a:r>
                        <a:rPr lang="en-US" dirty="0" smtClean="0">
                          <a:latin typeface="Avenir LT Std 35 Light" charset="0"/>
                          <a:ea typeface="Avenir LT Std 35 Light" charset="0"/>
                          <a:cs typeface="Avenir LT Std 35 Light" charset="0"/>
                        </a:rPr>
                        <a:t>7</a:t>
                      </a:r>
                      <a:endParaRPr lang="en-US" dirty="0">
                        <a:latin typeface="Avenir LT Std 35 Light" charset="0"/>
                        <a:ea typeface="Avenir LT Std 35 Light" charset="0"/>
                        <a:cs typeface="Avenir LT Std 35 Light" charset="0"/>
                      </a:endParaRPr>
                    </a:p>
                  </a:txBody>
                  <a:tcPr>
                    <a:solidFill>
                      <a:schemeClr val="bg1">
                        <a:lumMod val="85000"/>
                      </a:schemeClr>
                    </a:solidFill>
                  </a:tcPr>
                </a:tc>
                <a:tc>
                  <a:txBody>
                    <a:bodyPr/>
                    <a:lstStyle/>
                    <a:p>
                      <a:pPr algn="ctr"/>
                      <a:r>
                        <a:rPr lang="en-US" dirty="0" smtClean="0">
                          <a:latin typeface="Avenir LT Std 35 Light" charset="0"/>
                          <a:ea typeface="Avenir LT Std 35 Light" charset="0"/>
                          <a:cs typeface="Avenir LT Std 35 Light" charset="0"/>
                        </a:rPr>
                        <a:t>6.5</a:t>
                      </a:r>
                      <a:endParaRPr lang="en-US" dirty="0">
                        <a:latin typeface="Avenir LT Std 35 Light" charset="0"/>
                        <a:ea typeface="Avenir LT Std 35 Light" charset="0"/>
                        <a:cs typeface="Avenir LT Std 35 Light" charset="0"/>
                      </a:endParaRPr>
                    </a:p>
                  </a:txBody>
                  <a:tcPr>
                    <a:solidFill>
                      <a:schemeClr val="bg1">
                        <a:lumMod val="85000"/>
                      </a:schemeClr>
                    </a:solidFill>
                  </a:tcPr>
                </a:tc>
              </a:tr>
              <a:tr h="360680">
                <a:tc>
                  <a:txBody>
                    <a:bodyPr/>
                    <a:lstStyle/>
                    <a:p>
                      <a:pPr algn="ctr"/>
                      <a:r>
                        <a:rPr lang="en-US" dirty="0" smtClean="0">
                          <a:latin typeface="Avenir LT Std 35 Light" charset="0"/>
                          <a:ea typeface="Avenir LT Std 35 Light" charset="0"/>
                          <a:cs typeface="Avenir LT Std 35 Light" charset="0"/>
                        </a:rPr>
                        <a:t>8</a:t>
                      </a:r>
                      <a:endParaRPr lang="en-US" dirty="0">
                        <a:latin typeface="Avenir LT Std 35 Light" charset="0"/>
                        <a:ea typeface="Avenir LT Std 35 Light" charset="0"/>
                        <a:cs typeface="Avenir LT Std 35 Light" charset="0"/>
                      </a:endParaRPr>
                    </a:p>
                  </a:txBody>
                  <a:tcPr>
                    <a:solidFill>
                      <a:schemeClr val="bg1">
                        <a:lumMod val="95000"/>
                      </a:schemeClr>
                    </a:solidFill>
                  </a:tcPr>
                </a:tc>
                <a:tc>
                  <a:txBody>
                    <a:bodyPr/>
                    <a:lstStyle/>
                    <a:p>
                      <a:pPr algn="ctr"/>
                      <a:r>
                        <a:rPr lang="en-US" dirty="0" smtClean="0">
                          <a:latin typeface="Avenir LT Std 35 Light" charset="0"/>
                          <a:ea typeface="Avenir LT Std 35 Light" charset="0"/>
                          <a:cs typeface="Avenir LT Std 35 Light" charset="0"/>
                        </a:rPr>
                        <a:t>4.25</a:t>
                      </a:r>
                      <a:endParaRPr lang="en-US" dirty="0">
                        <a:latin typeface="Avenir LT Std 35 Light" charset="0"/>
                        <a:ea typeface="Avenir LT Std 35 Light" charset="0"/>
                        <a:cs typeface="Avenir LT Std 35 Light" charset="0"/>
                      </a:endParaRPr>
                    </a:p>
                  </a:txBody>
                  <a:tcPr>
                    <a:solidFill>
                      <a:schemeClr val="bg1">
                        <a:lumMod val="95000"/>
                      </a:schemeClr>
                    </a:solidFill>
                  </a:tcPr>
                </a:tc>
              </a:tr>
              <a:tr h="360680">
                <a:tc>
                  <a:txBody>
                    <a:bodyPr/>
                    <a:lstStyle/>
                    <a:p>
                      <a:pPr algn="ctr"/>
                      <a:r>
                        <a:rPr lang="en-US" dirty="0" smtClean="0">
                          <a:latin typeface="Avenir LT Std 35 Light" charset="0"/>
                          <a:ea typeface="Avenir LT Std 35 Light" charset="0"/>
                          <a:cs typeface="Avenir LT Std 35 Light" charset="0"/>
                        </a:rPr>
                        <a:t>9</a:t>
                      </a:r>
                      <a:endParaRPr lang="en-US" dirty="0">
                        <a:latin typeface="Avenir LT Std 35 Light" charset="0"/>
                        <a:ea typeface="Avenir LT Std 35 Light" charset="0"/>
                        <a:cs typeface="Avenir LT Std 35 Light" charset="0"/>
                      </a:endParaRPr>
                    </a:p>
                  </a:txBody>
                  <a:tcPr>
                    <a:solidFill>
                      <a:schemeClr val="bg1">
                        <a:lumMod val="85000"/>
                      </a:schemeClr>
                    </a:solidFill>
                  </a:tcPr>
                </a:tc>
                <a:tc>
                  <a:txBody>
                    <a:bodyPr/>
                    <a:lstStyle/>
                    <a:p>
                      <a:pPr algn="ctr"/>
                      <a:r>
                        <a:rPr lang="en-US" dirty="0" smtClean="0">
                          <a:latin typeface="Avenir LT Std 35 Light" charset="0"/>
                          <a:ea typeface="Avenir LT Std 35 Light" charset="0"/>
                          <a:cs typeface="Avenir LT Std 35 Light" charset="0"/>
                        </a:rPr>
                        <a:t>2</a:t>
                      </a:r>
                      <a:endParaRPr lang="en-US" dirty="0">
                        <a:latin typeface="Avenir LT Std 35 Light" charset="0"/>
                        <a:ea typeface="Avenir LT Std 35 Light" charset="0"/>
                        <a:cs typeface="Avenir LT Std 35 Light" charset="0"/>
                      </a:endParaRPr>
                    </a:p>
                  </a:txBody>
                  <a:tcPr>
                    <a:solidFill>
                      <a:schemeClr val="bg1">
                        <a:lumMod val="85000"/>
                      </a:schemeClr>
                    </a:solidFill>
                  </a:tcPr>
                </a:tc>
              </a:tr>
            </a:tbl>
          </a:graphicData>
        </a:graphic>
      </p:graphicFrame>
      <p:sp>
        <p:nvSpPr>
          <p:cNvPr id="7" name="Title 1"/>
          <p:cNvSpPr txBox="1">
            <a:spLocks/>
          </p:cNvSpPr>
          <p:nvPr/>
        </p:nvSpPr>
        <p:spPr>
          <a:xfrm>
            <a:off x="419100" y="308303"/>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Arc Detection Settings</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1198987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52600" y="2438400"/>
            <a:ext cx="6019800" cy="369332"/>
          </a:xfrm>
          <a:prstGeom prst="rect">
            <a:avLst/>
          </a:prstGeom>
          <a:noFill/>
        </p:spPr>
        <p:txBody>
          <a:bodyPr wrap="square" rtlCol="0">
            <a:spAutoFit/>
          </a:bodyPr>
          <a:lstStyle/>
          <a:p>
            <a:endParaRPr lang="en-US"/>
          </a:p>
        </p:txBody>
      </p:sp>
      <p:sp>
        <p:nvSpPr>
          <p:cNvPr id="7" name="Title 1"/>
          <p:cNvSpPr txBox="1">
            <a:spLocks/>
          </p:cNvSpPr>
          <p:nvPr/>
        </p:nvSpPr>
        <p:spPr bwMode="auto">
          <a:xfrm>
            <a:off x="630238" y="1952625"/>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lgn="ctr">
              <a:spcBef>
                <a:spcPct val="0"/>
              </a:spcBef>
              <a:buFontTx/>
              <a:buNone/>
            </a:pPr>
            <a:r>
              <a:rPr lang="en-US" altLang="en-US" sz="8000" b="1" dirty="0">
                <a:solidFill>
                  <a:srgbClr val="88D6F4"/>
                </a:solidFill>
                <a:latin typeface="Avenir Heavy" charset="0"/>
                <a:ea typeface="Avenir Heavy" charset="0"/>
                <a:cs typeface="Avenir Heavy" charset="0"/>
              </a:rPr>
              <a:t>Poll </a:t>
            </a:r>
            <a:r>
              <a:rPr lang="en-US" altLang="en-US" sz="8000" b="1" dirty="0" smtClean="0">
                <a:solidFill>
                  <a:srgbClr val="88D6F4"/>
                </a:solidFill>
                <a:latin typeface="Avenir Heavy" charset="0"/>
                <a:ea typeface="Avenir Heavy" charset="0"/>
                <a:cs typeface="Avenir Heavy" charset="0"/>
              </a:rPr>
              <a:t>Question 2</a:t>
            </a:r>
            <a:endParaRPr lang="en-US" altLang="en-US" sz="8000" b="1" dirty="0">
              <a:solidFill>
                <a:srgbClr val="88D6F4"/>
              </a:solidFill>
              <a:latin typeface="Avenir Heavy" charset="0"/>
              <a:ea typeface="Avenir Heavy" charset="0"/>
              <a:cs typeface="Avenir Heavy" charset="0"/>
            </a:endParaRPr>
          </a:p>
        </p:txBody>
      </p:sp>
      <p:sp>
        <p:nvSpPr>
          <p:cNvPr id="8" name="Content Placeholder 9"/>
          <p:cNvSpPr txBox="1">
            <a:spLocks/>
          </p:cNvSpPr>
          <p:nvPr/>
        </p:nvSpPr>
        <p:spPr>
          <a:xfrm>
            <a:off x="628650" y="3238499"/>
            <a:ext cx="7739063" cy="98107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2800" dirty="0"/>
              <a:t>When a product fails a </a:t>
            </a:r>
            <a:r>
              <a:rPr lang="en-US" sz="2800" dirty="0" err="1"/>
              <a:t>Hipot</a:t>
            </a:r>
            <a:r>
              <a:rPr lang="en-US" sz="2800" dirty="0"/>
              <a:t> test, </a:t>
            </a:r>
            <a:r>
              <a:rPr lang="en-US" sz="2800" dirty="0" smtClean="0"/>
              <a:t/>
            </a:r>
            <a:br>
              <a:rPr lang="en-US" sz="2800" dirty="0" smtClean="0"/>
            </a:br>
            <a:r>
              <a:rPr lang="en-US" sz="2800" dirty="0" smtClean="0"/>
              <a:t>what </a:t>
            </a:r>
            <a:r>
              <a:rPr lang="en-US" sz="2800" dirty="0"/>
              <a:t>do you do next?</a:t>
            </a:r>
            <a:endParaRPr lang="en-US" altLang="en-US" sz="2800" dirty="0"/>
          </a:p>
        </p:txBody>
      </p:sp>
    </p:spTree>
    <p:extLst>
      <p:ext uri="{BB962C8B-B14F-4D97-AF65-F5344CB8AC3E}">
        <p14:creationId xmlns:p14="http://schemas.microsoft.com/office/powerpoint/2010/main" val="4796476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533400" y="388144"/>
            <a:ext cx="8759952" cy="685800"/>
          </a:xfrm>
        </p:spPr>
        <p:txBody>
          <a:bodyPr>
            <a:noAutofit/>
          </a:bodyPr>
          <a:lstStyle/>
          <a:p>
            <a:r>
              <a:rPr lang="en-US" altLang="en-US" sz="4000" b="1" dirty="0">
                <a:solidFill>
                  <a:srgbClr val="1C2B58"/>
                </a:solidFill>
                <a:latin typeface="Avenir LT Std 85 Heavy" charset="0"/>
                <a:ea typeface="Avenir LT Std 85 Heavy" charset="0"/>
                <a:cs typeface="Avenir LT Std 85 Heavy" charset="0"/>
              </a:rPr>
              <a:t>Webinar Notes </a:t>
            </a:r>
            <a:endParaRPr lang="en-US" sz="4000" b="1" dirty="0">
              <a:solidFill>
                <a:srgbClr val="1C2B58"/>
              </a:solidFill>
              <a:latin typeface="Avenir LT Std 85 Heavy" charset="0"/>
              <a:ea typeface="Avenir LT Std 85 Heavy" charset="0"/>
              <a:cs typeface="Avenir LT Std 85 Heavy" charset="0"/>
            </a:endParaRPr>
          </a:p>
        </p:txBody>
      </p:sp>
      <p:sp>
        <p:nvSpPr>
          <p:cNvPr id="7" name="Content Placeholder 2"/>
          <p:cNvSpPr>
            <a:spLocks noGrp="1"/>
          </p:cNvSpPr>
          <p:nvPr>
            <p:ph idx="1"/>
          </p:nvPr>
        </p:nvSpPr>
        <p:spPr>
          <a:xfrm>
            <a:off x="152400" y="1420603"/>
            <a:ext cx="8229600" cy="3684797"/>
          </a:xfrm>
        </p:spPr>
        <p:txBody>
          <a:bodyPr>
            <a:normAutofit lnSpcReduction="10000"/>
          </a:bodyPr>
          <a:lstStyle/>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Please use the Q &amp; A utility to ask us any questions concerning</a:t>
            </a: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the material being presented.</a:t>
            </a: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Any questions related to running of the meeting (audio and</a:t>
            </a: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visual, </a:t>
            </a:r>
            <a:r>
              <a:rPr lang="en-US" altLang="en-US" sz="2000" dirty="0" err="1">
                <a:solidFill>
                  <a:srgbClr val="000000"/>
                </a:solidFill>
                <a:latin typeface="Avenir LT Std 35 Light" charset="0"/>
                <a:ea typeface="Avenir LT Std 35 Light" charset="0"/>
                <a:cs typeface="Avenir LT Std 35 Light" charset="0"/>
              </a:rPr>
              <a:t>etc</a:t>
            </a:r>
            <a:r>
              <a:rPr lang="en-US" altLang="en-US" sz="2000" dirty="0">
                <a:solidFill>
                  <a:srgbClr val="000000"/>
                </a:solidFill>
                <a:latin typeface="Avenir LT Std 35 Light" charset="0"/>
                <a:ea typeface="Avenir LT Std 35 Light" charset="0"/>
                <a:cs typeface="Avenir LT Std 35 Light" charset="0"/>
              </a:rPr>
              <a:t>) can be addressed to the host </a:t>
            </a:r>
            <a:r>
              <a:rPr lang="en-US" altLang="en-US" sz="2000" dirty="0" smtClean="0">
                <a:solidFill>
                  <a:srgbClr val="000000"/>
                </a:solidFill>
                <a:latin typeface="Avenir LT Std 35 Light" charset="0"/>
                <a:ea typeface="Avenir LT Std 35 Light" charset="0"/>
                <a:cs typeface="Avenir LT Std 35 Light" charset="0"/>
              </a:rPr>
              <a:t>(Allison Oba) </a:t>
            </a:r>
            <a:r>
              <a:rPr lang="en-US" altLang="en-US" sz="2000" dirty="0">
                <a:solidFill>
                  <a:srgbClr val="000000"/>
                </a:solidFill>
                <a:latin typeface="Avenir LT Std 35 Light" charset="0"/>
                <a:ea typeface="Avenir LT Std 35 Light" charset="0"/>
                <a:cs typeface="Avenir LT Std 35 Light" charset="0"/>
              </a:rPr>
              <a:t>through</a:t>
            </a: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the chat line. </a:t>
            </a: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The Webinar is being recorded and will be available to </a:t>
            </a:r>
            <a:r>
              <a:rPr lang="en-US" altLang="en-US" sz="2000" dirty="0" smtClean="0">
                <a:solidFill>
                  <a:srgbClr val="000000"/>
                </a:solidFill>
                <a:latin typeface="Avenir LT Std 35 Light" charset="0"/>
                <a:ea typeface="Avenir LT Std 35 Light" charset="0"/>
                <a:cs typeface="Avenir LT Std 35 Light" charset="0"/>
              </a:rPr>
              <a:t>view usually within </a:t>
            </a:r>
            <a:r>
              <a:rPr lang="en-US" altLang="en-US" sz="2000" dirty="0">
                <a:solidFill>
                  <a:srgbClr val="000000"/>
                </a:solidFill>
                <a:latin typeface="Avenir LT Std 35 Light" charset="0"/>
                <a:ea typeface="Avenir LT Std 35 Light" charset="0"/>
                <a:cs typeface="Avenir LT Std 35 Light" charset="0"/>
              </a:rPr>
              <a:t>a day on our website.</a:t>
            </a:r>
          </a:p>
          <a:p>
            <a:pPr marL="465138" lvl="1" indent="0">
              <a:lnSpc>
                <a:spcPct val="80000"/>
              </a:lnSpc>
              <a:buNone/>
            </a:pPr>
            <a:endParaRPr lang="en-US" altLang="en-US" sz="2000" dirty="0">
              <a:solidFill>
                <a:srgbClr val="000000"/>
              </a:solidFill>
              <a:latin typeface="Avenir LT Std 35 Light" charset="0"/>
              <a:ea typeface="Avenir LT Std 35 Light" charset="0"/>
              <a:cs typeface="Avenir LT Std 35 Light" charset="0"/>
            </a:endParaRPr>
          </a:p>
          <a:p>
            <a:pPr marL="465138" lvl="1" indent="0">
              <a:lnSpc>
                <a:spcPct val="80000"/>
              </a:lnSpc>
              <a:buNone/>
            </a:pPr>
            <a:r>
              <a:rPr lang="en-US" altLang="en-US" sz="2000" dirty="0">
                <a:solidFill>
                  <a:srgbClr val="000000"/>
                </a:solidFill>
                <a:latin typeface="Avenir LT Std 35 Light" charset="0"/>
                <a:ea typeface="Avenir LT Std 35 Light" charset="0"/>
                <a:cs typeface="Avenir LT Std 35 Light" charset="0"/>
              </a:rPr>
              <a:t>Please contact </a:t>
            </a:r>
            <a:r>
              <a:rPr lang="en-US" altLang="en-US" sz="2000" dirty="0" smtClean="0">
                <a:solidFill>
                  <a:srgbClr val="000000"/>
                </a:solidFill>
                <a:latin typeface="Avenir LT Std 35 Light" charset="0"/>
                <a:ea typeface="Avenir LT Std 35 Light" charset="0"/>
                <a:cs typeface="Avenir LT Std 35 Light" charset="0"/>
              </a:rPr>
              <a:t>Allison Oba  </a:t>
            </a:r>
            <a:r>
              <a:rPr lang="en-US" altLang="en-US" sz="2000" dirty="0">
                <a:solidFill>
                  <a:srgbClr val="000000"/>
                </a:solidFill>
                <a:latin typeface="Avenir LT Std 35 Light" charset="0"/>
                <a:ea typeface="Avenir LT Std 35 Light" charset="0"/>
                <a:cs typeface="Avenir LT Std 35 Light" charset="0"/>
              </a:rPr>
              <a:t>- chat line or email </a:t>
            </a:r>
            <a:r>
              <a:rPr lang="en-US" altLang="en-US" sz="2000" dirty="0" smtClean="0">
                <a:solidFill>
                  <a:srgbClr val="000000"/>
                </a:solidFill>
                <a:latin typeface="Avenir LT Std 35 Light" charset="0"/>
                <a:ea typeface="Avenir LT Std 35 Light" charset="0"/>
                <a:cs typeface="Avenir LT Std 35 Light" charset="0"/>
                <a:hlinkClick r:id="rId2"/>
              </a:rPr>
              <a:t>allison.oba@arisafety.com</a:t>
            </a:r>
            <a:r>
              <a:rPr lang="en-US" altLang="en-US" sz="2000" dirty="0" smtClean="0">
                <a:solidFill>
                  <a:srgbClr val="000000"/>
                </a:solidFill>
                <a:latin typeface="Avenir LT Std 35 Light" charset="0"/>
                <a:ea typeface="Avenir LT Std 35 Light" charset="0"/>
                <a:cs typeface="Avenir LT Std 35 Light" charset="0"/>
              </a:rPr>
              <a:t> if </a:t>
            </a:r>
            <a:r>
              <a:rPr lang="en-US" altLang="en-US" sz="2000" dirty="0">
                <a:solidFill>
                  <a:srgbClr val="000000"/>
                </a:solidFill>
                <a:latin typeface="Avenir LT Std 35 Light" charset="0"/>
                <a:ea typeface="Avenir LT Std 35 Light" charset="0"/>
                <a:cs typeface="Avenir LT Std 35 Light" charset="0"/>
              </a:rPr>
              <a:t>you would like a copy of </a:t>
            </a:r>
            <a:r>
              <a:rPr lang="en-US" altLang="en-US" sz="2000" dirty="0" smtClean="0">
                <a:solidFill>
                  <a:srgbClr val="000000"/>
                </a:solidFill>
                <a:latin typeface="Avenir LT Std 35 Light" charset="0"/>
                <a:ea typeface="Avenir LT Std 35 Light" charset="0"/>
                <a:cs typeface="Avenir LT Std 35 Light" charset="0"/>
              </a:rPr>
              <a:t>the presentation</a:t>
            </a:r>
            <a:r>
              <a:rPr lang="en-US" altLang="en-US" sz="2000" dirty="0">
                <a:solidFill>
                  <a:srgbClr val="000000"/>
                </a:solidFill>
                <a:latin typeface="Avenir LT Std 35 Light" charset="0"/>
                <a:ea typeface="Avenir LT Std 35 Light" charset="0"/>
                <a:cs typeface="Avenir LT Std 35 Light" charset="0"/>
              </a:rPr>
              <a:t>.</a:t>
            </a:r>
          </a:p>
          <a:p>
            <a:pPr marL="0" indent="0">
              <a:buNone/>
            </a:pPr>
            <a:endParaRPr lang="en-US" dirty="0">
              <a:latin typeface="Avenir LT Std 35 Light" charset="0"/>
              <a:ea typeface="Avenir LT Std 35 Light" charset="0"/>
              <a:cs typeface="Avenir LT Std 35 Light" charset="0"/>
            </a:endParaRPr>
          </a:p>
        </p:txBody>
      </p:sp>
      <p:sp>
        <p:nvSpPr>
          <p:cNvPr id="8" name="Footer Placeholder 4"/>
          <p:cNvSpPr>
            <a:spLocks noGrp="1"/>
          </p:cNvSpPr>
          <p:nvPr>
            <p:ph type="ftr" sz="quarter" idx="11"/>
          </p:nvPr>
        </p:nvSpPr>
        <p:spPr>
          <a:xfrm>
            <a:off x="152400" y="6176963"/>
            <a:ext cx="2895600" cy="365125"/>
          </a:xfrm>
          <a:prstGeom prst="rect">
            <a:avLst/>
          </a:prstGeom>
        </p:spPr>
        <p:txBody>
          <a:bodyPr/>
          <a:lstStyle>
            <a:lvl1pPr>
              <a:defRPr sz="1200">
                <a:solidFill>
                  <a:schemeClr val="tx1"/>
                </a:solidFill>
              </a:defRPr>
            </a:lvl1pPr>
          </a:lstStyle>
          <a:p>
            <a:r>
              <a:rPr lang="en-US" dirty="0" smtClean="0"/>
              <a:t>Copyright 2016 Associated Research</a:t>
            </a:r>
            <a:endParaRPr lang="en-US" dirty="0"/>
          </a:p>
        </p:txBody>
      </p:sp>
    </p:spTree>
    <p:extLst>
      <p:ext uri="{BB962C8B-B14F-4D97-AF65-F5344CB8AC3E}">
        <p14:creationId xmlns:p14="http://schemas.microsoft.com/office/powerpoint/2010/main" val="42074007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461760"/>
          </a:xfrm>
          <a:prstGeom prst="rect">
            <a:avLst/>
          </a:prstGeom>
        </p:spPr>
      </p:pic>
      <p:sp>
        <p:nvSpPr>
          <p:cNvPr id="6" name="Title 1"/>
          <p:cNvSpPr txBox="1">
            <a:spLocks/>
          </p:cNvSpPr>
          <p:nvPr/>
        </p:nvSpPr>
        <p:spPr>
          <a:xfrm>
            <a:off x="304800" y="304800"/>
            <a:ext cx="8534400" cy="12493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chemeClr val="bg1"/>
                </a:solidFill>
                <a:latin typeface="Avenir LT Std 85 Heavy" charset="0"/>
                <a:ea typeface="Avenir LT Std 85 Heavy" charset="0"/>
                <a:cs typeface="Avenir LT Std 85 Heavy" charset="0"/>
              </a:rPr>
              <a:t>Video Demonstration</a:t>
            </a:r>
            <a:endParaRPr lang="en-US" sz="4000" b="1" dirty="0">
              <a:solidFill>
                <a:schemeClr val="bg1"/>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42856770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bwMode="auto">
          <a:xfrm>
            <a:off x="427568" y="483658"/>
            <a:ext cx="78867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spcBef>
                <a:spcPct val="0"/>
              </a:spcBef>
              <a:buFontTx/>
              <a:buNone/>
            </a:pPr>
            <a:r>
              <a:rPr lang="en-US" altLang="en-US" sz="4000" b="1" dirty="0">
                <a:solidFill>
                  <a:srgbClr val="88D6F4"/>
                </a:solidFill>
                <a:latin typeface="Avenir Heavy" charset="0"/>
                <a:ea typeface="Avenir Heavy" charset="0"/>
                <a:cs typeface="Avenir Heavy" charset="0"/>
              </a:rPr>
              <a:t>Contact Us</a:t>
            </a:r>
          </a:p>
        </p:txBody>
      </p:sp>
      <p:sp>
        <p:nvSpPr>
          <p:cNvPr id="12" name="Content Placeholder 9"/>
          <p:cNvSpPr>
            <a:spLocks noGrp="1"/>
          </p:cNvSpPr>
          <p:nvPr>
            <p:ph idx="1"/>
          </p:nvPr>
        </p:nvSpPr>
        <p:spPr>
          <a:xfrm>
            <a:off x="425980" y="1182688"/>
            <a:ext cx="7886700" cy="2287587"/>
          </a:xfrm>
        </p:spPr>
        <p:txBody>
          <a:bodyPr>
            <a:noAutofit/>
          </a:bodyPr>
          <a:lstStyle/>
          <a:p>
            <a:pPr marL="0" indent="0">
              <a:buFont typeface="Arial" charset="0"/>
              <a:buNone/>
            </a:pPr>
            <a:r>
              <a:rPr lang="en-US" altLang="en-US" sz="2400" dirty="0"/>
              <a:t>If you would like </a:t>
            </a:r>
            <a:r>
              <a:rPr lang="en-US" altLang="en-US" sz="2400" b="1" dirty="0">
                <a:solidFill>
                  <a:srgbClr val="88D6F4"/>
                </a:solidFill>
                <a:latin typeface="Avenir Heavy" charset="0"/>
                <a:ea typeface="Avenir Heavy" charset="0"/>
                <a:cs typeface="Avenir Heavy" charset="0"/>
              </a:rPr>
              <a:t>a copy of this presentation </a:t>
            </a:r>
            <a:r>
              <a:rPr lang="en-US" altLang="en-US" sz="2400" dirty="0"/>
              <a:t>please contact Allison Oba at </a:t>
            </a:r>
            <a:r>
              <a:rPr lang="en-US" altLang="en-US" sz="2400" dirty="0">
                <a:hlinkClick r:id="rId2"/>
              </a:rPr>
              <a:t>allison.oba@arisafety.com</a:t>
            </a:r>
            <a:endParaRPr lang="en-US" altLang="en-US" sz="2400" dirty="0"/>
          </a:p>
          <a:p>
            <a:pPr marL="0" indent="0">
              <a:buFont typeface="Arial" charset="0"/>
              <a:buNone/>
            </a:pPr>
            <a:endParaRPr lang="en-US" altLang="en-US" sz="2400" dirty="0"/>
          </a:p>
          <a:p>
            <a:pPr marL="0" indent="0">
              <a:buFont typeface="Arial" charset="0"/>
              <a:buNone/>
            </a:pPr>
            <a:r>
              <a:rPr lang="en-US" altLang="en-US" sz="2400" dirty="0"/>
              <a:t>Check out our website for more information </a:t>
            </a:r>
            <a:r>
              <a:rPr lang="en-US" altLang="en-US" sz="2400" b="1" dirty="0" err="1">
                <a:solidFill>
                  <a:srgbClr val="88D6F4"/>
                </a:solidFill>
                <a:latin typeface="Avenir Heavy" charset="0"/>
                <a:ea typeface="Avenir Heavy" charset="0"/>
                <a:cs typeface="Avenir Heavy" charset="0"/>
              </a:rPr>
              <a:t>arisafety.com</a:t>
            </a:r>
            <a:endParaRPr lang="en-US" altLang="en-US" sz="2400" b="1" dirty="0">
              <a:solidFill>
                <a:srgbClr val="88D6F4"/>
              </a:solidFill>
              <a:latin typeface="Avenir Heavy" charset="0"/>
              <a:ea typeface="Avenir Heavy" charset="0"/>
              <a:cs typeface="Avenir Heavy" charset="0"/>
            </a:endParaRPr>
          </a:p>
          <a:p>
            <a:pPr marL="0" indent="0">
              <a:buFont typeface="Arial" charset="0"/>
              <a:buNone/>
            </a:pPr>
            <a:endParaRPr lang="en-US" altLang="en-US" sz="2400" b="1" dirty="0">
              <a:solidFill>
                <a:srgbClr val="88D6F4"/>
              </a:solidFill>
              <a:latin typeface="Avenir Heavy" charset="0"/>
              <a:ea typeface="Avenir Heavy" charset="0"/>
              <a:cs typeface="Avenir Heavy" charset="0"/>
            </a:endParaRPr>
          </a:p>
          <a:p>
            <a:pPr marL="0" indent="0">
              <a:buFont typeface="Arial" charset="0"/>
              <a:buNone/>
            </a:pPr>
            <a:r>
              <a:rPr lang="en-US" altLang="en-US" sz="2400" b="1" dirty="0">
                <a:solidFill>
                  <a:srgbClr val="88D6F4"/>
                </a:solidFill>
                <a:latin typeface="Avenir Heavy" charset="0"/>
                <a:ea typeface="Avenir Heavy" charset="0"/>
                <a:cs typeface="Avenir Heavy" charset="0"/>
              </a:rPr>
              <a:t>Follow Us!</a:t>
            </a:r>
          </a:p>
        </p:txBody>
      </p:sp>
      <p:sp>
        <p:nvSpPr>
          <p:cNvPr id="13" name="Content Placeholder 9"/>
          <p:cNvSpPr txBox="1">
            <a:spLocks/>
          </p:cNvSpPr>
          <p:nvPr/>
        </p:nvSpPr>
        <p:spPr bwMode="auto">
          <a:xfrm>
            <a:off x="3688293" y="3940175"/>
            <a:ext cx="1268412" cy="25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buFont typeface="Arial" charset="0"/>
              <a:buNone/>
            </a:pPr>
            <a:r>
              <a:rPr lang="en-US" altLang="en-US" sz="1600" dirty="0"/>
              <a:t>@</a:t>
            </a:r>
            <a:r>
              <a:rPr lang="en-US" altLang="en-US" sz="1600" dirty="0" err="1"/>
              <a:t>ARHypot</a:t>
            </a:r>
            <a:endParaRPr lang="en-US" altLang="en-US" sz="1600" b="1" dirty="0">
              <a:solidFill>
                <a:srgbClr val="88D6F4"/>
              </a:solidFill>
              <a:latin typeface="Avenir Heavy" charset="0"/>
              <a:ea typeface="Avenir Heavy" charset="0"/>
              <a:cs typeface="Avenir Heavy" charset="0"/>
            </a:endParaRPr>
          </a:p>
        </p:txBody>
      </p:sp>
      <p:sp>
        <p:nvSpPr>
          <p:cNvPr id="14" name="Content Placeholder 9"/>
          <p:cNvSpPr txBox="1">
            <a:spLocks/>
          </p:cNvSpPr>
          <p:nvPr/>
        </p:nvSpPr>
        <p:spPr bwMode="auto">
          <a:xfrm>
            <a:off x="1046693" y="3829050"/>
            <a:ext cx="155575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defTabSz="685800">
              <a:lnSpc>
                <a:spcPct val="90000"/>
              </a:lnSpc>
              <a:spcBef>
                <a:spcPts val="750"/>
              </a:spcBef>
              <a:buFont typeface="Arial" charset="0"/>
              <a:buChar char="•"/>
              <a:defRPr sz="2100">
                <a:solidFill>
                  <a:schemeClr val="tx1"/>
                </a:solidFill>
                <a:latin typeface="Avenir Light" charset="0"/>
                <a:ea typeface="Avenir Light" charset="0"/>
                <a:cs typeface="Avenir Light" charset="0"/>
              </a:defRPr>
            </a:lvl1pPr>
            <a:lvl2pPr marL="514350" indent="-171450" defTabSz="685800">
              <a:lnSpc>
                <a:spcPct val="90000"/>
              </a:lnSpc>
              <a:spcBef>
                <a:spcPts val="375"/>
              </a:spcBef>
              <a:buFont typeface="Arial" charset="0"/>
              <a:buChar char="•"/>
              <a:defRPr>
                <a:solidFill>
                  <a:schemeClr val="tx1"/>
                </a:solidFill>
                <a:latin typeface="Avenir Light" charset="0"/>
                <a:ea typeface="Avenir Light" charset="0"/>
                <a:cs typeface="Avenir Light" charset="0"/>
              </a:defRPr>
            </a:lvl2pPr>
            <a:lvl3pPr marL="857250" indent="-171450" defTabSz="685800">
              <a:lnSpc>
                <a:spcPct val="90000"/>
              </a:lnSpc>
              <a:spcBef>
                <a:spcPts val="375"/>
              </a:spcBef>
              <a:buFont typeface="Arial" charset="0"/>
              <a:buChar char="•"/>
              <a:defRPr sz="1500">
                <a:solidFill>
                  <a:schemeClr val="tx1"/>
                </a:solidFill>
                <a:latin typeface="Avenir Light" charset="0"/>
                <a:ea typeface="Avenir Light" charset="0"/>
                <a:cs typeface="Avenir Light" charset="0"/>
              </a:defRPr>
            </a:lvl3pPr>
            <a:lvl4pPr marL="12001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4pPr>
            <a:lvl5pPr marL="1543050" indent="-171450" defTabSz="685800">
              <a:lnSpc>
                <a:spcPct val="90000"/>
              </a:lnSpc>
              <a:spcBef>
                <a:spcPts val="375"/>
              </a:spcBef>
              <a:buFont typeface="Arial" charset="0"/>
              <a:buChar char="•"/>
              <a:defRPr sz="1300">
                <a:solidFill>
                  <a:schemeClr val="tx1"/>
                </a:solidFill>
                <a:latin typeface="Avenir Light" charset="0"/>
                <a:ea typeface="Avenir Light" charset="0"/>
                <a:cs typeface="Avenir Light" charset="0"/>
              </a:defRPr>
            </a:lvl5pPr>
            <a:lvl6pPr marL="20002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6pPr>
            <a:lvl7pPr marL="24574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7pPr>
            <a:lvl8pPr marL="29146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8pPr>
            <a:lvl9pPr marL="3371850" indent="-171450" defTabSz="685800" eaLnBrk="0" fontAlgn="base" hangingPunct="0">
              <a:lnSpc>
                <a:spcPct val="90000"/>
              </a:lnSpc>
              <a:spcBef>
                <a:spcPts val="375"/>
              </a:spcBef>
              <a:spcAft>
                <a:spcPct val="0"/>
              </a:spcAft>
              <a:buFont typeface="Arial" charset="0"/>
              <a:buChar char="•"/>
              <a:defRPr sz="1300">
                <a:solidFill>
                  <a:schemeClr val="tx1"/>
                </a:solidFill>
                <a:latin typeface="Avenir Light" charset="0"/>
                <a:ea typeface="Avenir Light" charset="0"/>
                <a:cs typeface="Avenir Light" charset="0"/>
              </a:defRPr>
            </a:lvl9pPr>
          </a:lstStyle>
          <a:p>
            <a:pPr>
              <a:buFont typeface="Arial" charset="0"/>
              <a:buNone/>
            </a:pPr>
            <a:r>
              <a:rPr lang="en-US" altLang="en-US" sz="1600"/>
              <a:t>Associated Research, Inc.</a:t>
            </a:r>
            <a:endParaRPr lang="en-US" altLang="en-US" sz="1600" b="1">
              <a:solidFill>
                <a:srgbClr val="88D6F4"/>
              </a:solidFill>
              <a:latin typeface="Avenir Heavy" charset="0"/>
              <a:ea typeface="Avenir Heavy" charset="0"/>
              <a:cs typeface="Avenir Heavy" charset="0"/>
            </a:endParaRPr>
          </a:p>
        </p:txBody>
      </p:sp>
      <p:pic>
        <p:nvPicPr>
          <p:cNvPr id="17"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96455" y="3810000"/>
            <a:ext cx="1074738"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6955" y="3836987"/>
            <a:ext cx="557213"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793" y="3848100"/>
            <a:ext cx="428625"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405" y="4440238"/>
            <a:ext cx="6284312" cy="2102996"/>
          </a:xfrm>
          <a:prstGeom prst="rect">
            <a:avLst/>
          </a:prstGeom>
        </p:spPr>
      </p:pic>
    </p:spTree>
    <p:extLst>
      <p:ext uri="{BB962C8B-B14F-4D97-AF65-F5344CB8AC3E}">
        <p14:creationId xmlns:p14="http://schemas.microsoft.com/office/powerpoint/2010/main" val="81176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noGrp="1"/>
          </p:cNvGraphicFramePr>
          <p:nvPr>
            <p:extLst>
              <p:ext uri="{D42A27DB-BD31-4B8C-83A1-F6EECF244321}">
                <p14:modId xmlns:p14="http://schemas.microsoft.com/office/powerpoint/2010/main" val="564756657"/>
              </p:ext>
            </p:extLst>
          </p:nvPr>
        </p:nvGraphicFramePr>
        <p:xfrm>
          <a:off x="457200" y="1371600"/>
          <a:ext cx="8229600" cy="421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04800" y="2286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Quick Recap: EST Circuit Theory</a:t>
            </a:r>
            <a:endParaRPr lang="en-US" sz="4000" b="1" dirty="0">
              <a:solidFill>
                <a:srgbClr val="1C2A58"/>
              </a:solidFill>
              <a:latin typeface="Avenir LT Std 85 Heavy" charset="0"/>
              <a:ea typeface="Avenir LT Std 85 Heavy" charset="0"/>
              <a:cs typeface="Avenir LT Std 85 Heavy" charset="0"/>
            </a:endParaRPr>
          </a:p>
        </p:txBody>
      </p:sp>
      <p:sp>
        <p:nvSpPr>
          <p:cNvPr id="3" name="Content Placeholder 2"/>
          <p:cNvSpPr>
            <a:spLocks noGrp="1"/>
          </p:cNvSpPr>
          <p:nvPr>
            <p:ph idx="1"/>
          </p:nvPr>
        </p:nvSpPr>
        <p:spPr>
          <a:xfrm>
            <a:off x="457200" y="868680"/>
            <a:ext cx="7620000" cy="4191000"/>
          </a:xfrm>
        </p:spPr>
        <p:txBody>
          <a:bodyPr>
            <a:normAutofit/>
          </a:bodyPr>
          <a:lstStyle/>
          <a:p>
            <a:pPr marL="114300" indent="0" algn="ctr">
              <a:buNone/>
            </a:pPr>
            <a:r>
              <a:rPr lang="en-US" sz="2000" dirty="0" smtClean="0">
                <a:latin typeface="Avenir LT Std 35 Light" charset="0"/>
                <a:ea typeface="Avenir LT Std 35 Light" charset="0"/>
                <a:cs typeface="Avenir LT Std 35 Light" charset="0"/>
              </a:rPr>
              <a:t>During our previous </a:t>
            </a:r>
            <a:r>
              <a:rPr lang="en-US" sz="2000" dirty="0" smtClean="0">
                <a:latin typeface="Avenir LT Std 35 Light" charset="0"/>
                <a:ea typeface="Avenir LT Std 35 Light" charset="0"/>
                <a:cs typeface="Avenir LT Std 35 Light" charset="0"/>
              </a:rPr>
              <a:t>webinar </a:t>
            </a:r>
            <a:r>
              <a:rPr lang="en-US" sz="2000" dirty="0" smtClean="0">
                <a:latin typeface="Avenir LT Std 35 Light" charset="0"/>
                <a:ea typeface="Avenir LT Std 35 Light" charset="0"/>
                <a:cs typeface="Avenir LT Std 35 Light" charset="0"/>
              </a:rPr>
              <a:t>we covered:</a:t>
            </a:r>
          </a:p>
        </p:txBody>
      </p:sp>
    </p:spTree>
    <p:extLst>
      <p:ext uri="{BB962C8B-B14F-4D97-AF65-F5344CB8AC3E}">
        <p14:creationId xmlns:p14="http://schemas.microsoft.com/office/powerpoint/2010/main" val="19293451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0562689"/>
              </p:ext>
            </p:extLst>
          </p:nvPr>
        </p:nvGraphicFramePr>
        <p:xfrm>
          <a:off x="533400" y="990600"/>
          <a:ext cx="8077200" cy="48601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1"/>
          <p:cNvSpPr txBox="1">
            <a:spLocks/>
          </p:cNvSpPr>
          <p:nvPr/>
        </p:nvSpPr>
        <p:spPr>
          <a:xfrm>
            <a:off x="3810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b="1" dirty="0" err="1" smtClean="0">
                <a:solidFill>
                  <a:srgbClr val="1C2A58"/>
                </a:solidFill>
                <a:latin typeface="Avenir LT Std 85 Heavy" charset="0"/>
                <a:ea typeface="Avenir LT Std 85 Heavy" charset="0"/>
                <a:cs typeface="Avenir LT Std 85 Heavy" charset="0"/>
              </a:rPr>
              <a:t>Hipot</a:t>
            </a:r>
            <a:r>
              <a:rPr lang="en-US" sz="3200" b="1" dirty="0" smtClean="0">
                <a:solidFill>
                  <a:srgbClr val="1C2A58"/>
                </a:solidFill>
                <a:latin typeface="Avenir LT Std 85 Heavy" charset="0"/>
                <a:ea typeface="Avenir LT Std 85 Heavy" charset="0"/>
                <a:cs typeface="Avenir LT Std 85 Heavy" charset="0"/>
              </a:rPr>
              <a:t> Testing 101: Learning Objectives</a:t>
            </a:r>
            <a:endParaRPr lang="en-US" sz="32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41368990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948976817"/>
              </p:ext>
            </p:extLst>
          </p:nvPr>
        </p:nvGraphicFramePr>
        <p:xfrm>
          <a:off x="337242" y="1069848"/>
          <a:ext cx="8229600" cy="4526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04800" y="5867400"/>
            <a:ext cx="7315200" cy="307777"/>
          </a:xfrm>
          <a:prstGeom prst="rect">
            <a:avLst/>
          </a:prstGeom>
          <a:noFill/>
        </p:spPr>
        <p:txBody>
          <a:bodyPr wrap="square" rtlCol="0">
            <a:spAutoFit/>
          </a:bodyPr>
          <a:lstStyle/>
          <a:p>
            <a:r>
              <a:rPr lang="en-US" sz="1400" b="1" i="1" dirty="0" smtClean="0">
                <a:latin typeface="Avenir LT Std 35 Light" charset="0"/>
                <a:ea typeface="Avenir LT Std 35 Light" charset="0"/>
                <a:cs typeface="Avenir LT Std 35 Light" charset="0"/>
              </a:rPr>
              <a:t>The hipot test is performed at high voltage to test the insulation of a product. </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132284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p:cNvGraphicFramePr>
            <a:graphicFrameLocks noGrp="1"/>
          </p:cNvGraphicFramePr>
          <p:nvPr>
            <p:ph idx="1"/>
            <p:extLst>
              <p:ext uri="{D42A27DB-BD31-4B8C-83A1-F6EECF244321}">
                <p14:modId xmlns:p14="http://schemas.microsoft.com/office/powerpoint/2010/main" val="1063688725"/>
              </p:ext>
            </p:extLst>
          </p:nvPr>
        </p:nvGraphicFramePr>
        <p:xfrm>
          <a:off x="522719" y="972312"/>
          <a:ext cx="7620000" cy="25206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3" descr="page22-passfail02.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914400" y="3734204"/>
            <a:ext cx="6647588" cy="195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85800" y="6001512"/>
            <a:ext cx="7315200" cy="307777"/>
          </a:xfrm>
          <a:prstGeom prst="rect">
            <a:avLst/>
          </a:prstGeom>
          <a:noFill/>
        </p:spPr>
        <p:txBody>
          <a:bodyPr wrap="square" rtlCol="0">
            <a:spAutoFit/>
          </a:bodyPr>
          <a:lstStyle/>
          <a:p>
            <a:r>
              <a:rPr lang="en-US" sz="1400" b="1" i="1" dirty="0" smtClean="0">
                <a:latin typeface="Avenir LT Std 35 Light" charset="0"/>
                <a:ea typeface="Avenir LT Std 35 Light" charset="0"/>
                <a:cs typeface="Avenir LT Std 35 Light" charset="0"/>
              </a:rPr>
              <a:t>Leakage current is gives a measure of the product’s insulation quality.</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0756466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3246958"/>
              </p:ext>
            </p:extLst>
          </p:nvPr>
        </p:nvGraphicFramePr>
        <p:xfrm>
          <a:off x="668327" y="1048512"/>
          <a:ext cx="7620000" cy="131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625" y="2865119"/>
            <a:ext cx="7072366" cy="2087882"/>
          </a:xfrm>
          <a:prstGeom prst="rect">
            <a:avLst/>
          </a:prstGeom>
        </p:spPr>
      </p:pic>
      <p:sp>
        <p:nvSpPr>
          <p:cNvPr id="6" name="TextBox 5"/>
          <p:cNvSpPr txBox="1"/>
          <p:nvPr/>
        </p:nvSpPr>
        <p:spPr>
          <a:xfrm>
            <a:off x="817367" y="5413248"/>
            <a:ext cx="3830833" cy="523220"/>
          </a:xfrm>
          <a:prstGeom prst="rect">
            <a:avLst/>
          </a:prstGeom>
          <a:noFill/>
        </p:spPr>
        <p:txBody>
          <a:bodyPr wrap="square" rtlCol="0">
            <a:spAutoFit/>
          </a:bodyPr>
          <a:lstStyle/>
          <a:p>
            <a:r>
              <a:rPr lang="en-US" sz="1400" b="1" i="1" dirty="0" smtClean="0">
                <a:latin typeface="Avenir LT Std 35 Light" charset="0"/>
                <a:ea typeface="Avenir LT Std 35 Light" charset="0"/>
                <a:cs typeface="Avenir LT Std 35 Light" charset="0"/>
              </a:rPr>
              <a:t>Quality insulation will not allow excess leakage current to flow on a product’s surface. </a:t>
            </a:r>
            <a:endParaRPr lang="en-US" sz="14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19579979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55477883"/>
              </p:ext>
            </p:extLst>
          </p:nvPr>
        </p:nvGraphicFramePr>
        <p:xfrm>
          <a:off x="637309" y="1103376"/>
          <a:ext cx="7620000" cy="152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6799" y="3276600"/>
            <a:ext cx="6858002" cy="2024596"/>
          </a:xfrm>
          <a:prstGeom prst="rect">
            <a:avLst/>
          </a:prstGeom>
        </p:spPr>
      </p:pic>
      <p:sp>
        <p:nvSpPr>
          <p:cNvPr id="6" name="TextBox 5"/>
          <p:cNvSpPr txBox="1"/>
          <p:nvPr/>
        </p:nvSpPr>
        <p:spPr>
          <a:xfrm>
            <a:off x="685800" y="5562600"/>
            <a:ext cx="4876800" cy="523220"/>
          </a:xfrm>
          <a:prstGeom prst="rect">
            <a:avLst/>
          </a:prstGeom>
          <a:noFill/>
        </p:spPr>
        <p:txBody>
          <a:bodyPr wrap="square" rtlCol="0">
            <a:spAutoFit/>
          </a:bodyPr>
          <a:lstStyle/>
          <a:p>
            <a:r>
              <a:rPr lang="en-US" sz="1400" b="1" i="1" dirty="0">
                <a:latin typeface="Avenir LT Std 35 Light" charset="0"/>
                <a:ea typeface="Avenir LT Std 35 Light" charset="0"/>
                <a:cs typeface="Avenir LT Std 35 Light" charset="0"/>
              </a:rPr>
              <a:t>P</a:t>
            </a:r>
            <a:r>
              <a:rPr lang="en-US" sz="1400" b="1" i="1" dirty="0" smtClean="0">
                <a:latin typeface="Avenir LT Std 35 Light" charset="0"/>
                <a:ea typeface="Avenir LT Std 35 Light" charset="0"/>
                <a:cs typeface="Avenir LT Std 35 Light" charset="0"/>
              </a:rPr>
              <a:t>oor insulation will breakdown and dangerous leakage current can flow on the surface of a product</a:t>
            </a:r>
            <a:r>
              <a:rPr lang="en-US" sz="1100" b="1" i="1" dirty="0" smtClean="0">
                <a:latin typeface="Avenir LT Std 35 Light" charset="0"/>
                <a:ea typeface="Avenir LT Std 35 Light" charset="0"/>
                <a:cs typeface="Avenir LT Std 35 Light" charset="0"/>
              </a:rPr>
              <a:t>. </a:t>
            </a:r>
            <a:endParaRPr lang="en-US" sz="1100" b="1" i="1" dirty="0">
              <a:latin typeface="Avenir LT Std 35 Light" charset="0"/>
              <a:ea typeface="Avenir LT Std 35 Light" charset="0"/>
              <a:cs typeface="Avenir LT Std 35 Light" charset="0"/>
            </a:endParaRPr>
          </a:p>
        </p:txBody>
      </p:sp>
      <p:sp>
        <p:nvSpPr>
          <p:cNvPr id="7" name="Title 1"/>
          <p:cNvSpPr txBox="1">
            <a:spLocks/>
          </p:cNvSpPr>
          <p:nvPr/>
        </p:nvSpPr>
        <p:spPr>
          <a:xfrm>
            <a:off x="304800" y="304800"/>
            <a:ext cx="8229600" cy="60350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b="1" dirty="0" smtClean="0">
                <a:solidFill>
                  <a:srgbClr val="1C2A58"/>
                </a:solidFill>
                <a:latin typeface="Avenir LT Std 85 Heavy" charset="0"/>
                <a:ea typeface="Avenir LT Std 85 Heavy" charset="0"/>
                <a:cs typeface="Avenir LT Std 85 Heavy" charset="0"/>
              </a:rPr>
              <a:t>The </a:t>
            </a:r>
            <a:r>
              <a:rPr lang="en-US" sz="4000" b="1" dirty="0" err="1" smtClean="0">
                <a:solidFill>
                  <a:srgbClr val="1C2A58"/>
                </a:solidFill>
                <a:latin typeface="Avenir LT Std 85 Heavy" charset="0"/>
                <a:ea typeface="Avenir LT Std 85 Heavy" charset="0"/>
                <a:cs typeface="Avenir LT Std 85 Heavy" charset="0"/>
              </a:rPr>
              <a:t>Hipot</a:t>
            </a:r>
            <a:r>
              <a:rPr lang="en-US" sz="4000" b="1" dirty="0" smtClean="0">
                <a:solidFill>
                  <a:srgbClr val="1C2A58"/>
                </a:solidFill>
                <a:latin typeface="Avenir LT Std 85 Heavy" charset="0"/>
                <a:ea typeface="Avenir LT Std 85 Heavy" charset="0"/>
                <a:cs typeface="Avenir LT Std 85 Heavy" charset="0"/>
              </a:rPr>
              <a:t> Test</a:t>
            </a:r>
            <a:endParaRPr lang="en-US" sz="4000" b="1" dirty="0">
              <a:solidFill>
                <a:srgbClr val="1C2A58"/>
              </a:solidFill>
              <a:latin typeface="Avenir LT Std 85 Heavy" charset="0"/>
              <a:ea typeface="Avenir LT Std 85 Heavy" charset="0"/>
              <a:cs typeface="Avenir LT Std 85 Heavy" charset="0"/>
            </a:endParaRPr>
          </a:p>
        </p:txBody>
      </p:sp>
    </p:spTree>
    <p:extLst>
      <p:ext uri="{BB962C8B-B14F-4D97-AF65-F5344CB8AC3E}">
        <p14:creationId xmlns:p14="http://schemas.microsoft.com/office/powerpoint/2010/main" val="3691175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AR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ARTheme" id="{BA253652-FA8C-854F-AB23-2B57F4B6560B}" vid="{1D9FC690-05F6-884E-BEFD-C09BF412E30C}"/>
    </a:ext>
  </a:extLst>
</a:theme>
</file>

<file path=docProps/app.xml><?xml version="1.0" encoding="utf-8"?>
<Properties xmlns="http://schemas.openxmlformats.org/officeDocument/2006/extended-properties" xmlns:vt="http://schemas.openxmlformats.org/officeDocument/2006/docPropsVTypes">
  <Template/>
  <TotalTime>952</TotalTime>
  <Words>1215</Words>
  <Application>Microsoft Office PowerPoint</Application>
  <PresentationFormat>On-screen Show (4:3)</PresentationFormat>
  <Paragraphs>183</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ARTheme</vt:lpstr>
      <vt:lpstr>PowerPoint Presentation</vt:lpstr>
      <vt:lpstr>PowerPoint Presentation</vt:lpstr>
      <vt:lpstr>Webinar Notes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HIPOT TESTING 101</dc:title>
  <dc:creator>Syed Abidi</dc:creator>
  <cp:lastModifiedBy>Syed Abidi</cp:lastModifiedBy>
  <cp:revision>176</cp:revision>
  <dcterms:created xsi:type="dcterms:W3CDTF">2014-04-29T01:02:24Z</dcterms:created>
  <dcterms:modified xsi:type="dcterms:W3CDTF">2016-05-04T00:59:54Z</dcterms:modified>
</cp:coreProperties>
</file>